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3" r:id="rId1"/>
  </p:sldMasterIdLst>
  <p:sldIdLst>
    <p:sldId id="256" r:id="rId2"/>
    <p:sldId id="267" r:id="rId3"/>
    <p:sldId id="257" r:id="rId4"/>
    <p:sldId id="259" r:id="rId5"/>
    <p:sldId id="260" r:id="rId6"/>
    <p:sldId id="268" r:id="rId7"/>
    <p:sldId id="262" r:id="rId8"/>
    <p:sldId id="270" r:id="rId9"/>
    <p:sldId id="269" r:id="rId10"/>
    <p:sldId id="264" r:id="rId11"/>
    <p:sldId id="266" r:id="rId12"/>
    <p:sldId id="271" r:id="rId13"/>
    <p:sldId id="276" r:id="rId14"/>
    <p:sldId id="275" r:id="rId15"/>
    <p:sldId id="274" r:id="rId16"/>
    <p:sldId id="273" r:id="rId17"/>
    <p:sldId id="272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23CED3-BB30-441B-A7BF-39C50739B722}">
          <p14:sldIdLst>
            <p14:sldId id="256"/>
            <p14:sldId id="267"/>
            <p14:sldId id="257"/>
            <p14:sldId id="259"/>
            <p14:sldId id="260"/>
            <p14:sldId id="268"/>
            <p14:sldId id="262"/>
            <p14:sldId id="270"/>
            <p14:sldId id="269"/>
            <p14:sldId id="264"/>
            <p14:sldId id="266"/>
            <p14:sldId id="271"/>
            <p14:sldId id="276"/>
            <p14:sldId id="275"/>
            <p14:sldId id="274"/>
            <p14:sldId id="273"/>
            <p14:sldId id="272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00"/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2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7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2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7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6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9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7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6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7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8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9006" t="33067" r="25321" b="40137"/>
          <a:stretch/>
        </p:blipFill>
        <p:spPr bwMode="auto">
          <a:xfrm>
            <a:off x="0" y="3456605"/>
            <a:ext cx="9136339" cy="3396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2606" y="61767"/>
            <a:ext cx="9043266" cy="3139321"/>
          </a:xfrm>
          <a:prstGeom prst="rect">
            <a:avLst/>
          </a:prstGeom>
          <a:ln w="76200" cmpd="thinThick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PHƯƠNG TRÌNH BẬC NHẤT BA ẨN VÀ ỨNG DỤNG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9702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27" y="6059"/>
            <a:ext cx="9134373" cy="153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4/16SGK: 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Cho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mạch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1</a:t>
            </a:r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+mj-lt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trở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2800" baseline="-25000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= 6Ω, </a:t>
            </a:r>
            <a:r>
              <a:rPr lang="en-US" sz="2800" i="1" dirty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2800" baseline="-25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= </a:t>
            </a:r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4Ω </a:t>
            </a:r>
            <a:r>
              <a:rPr lang="en-US" sz="2800" dirty="0" err="1" smtClean="0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R</a:t>
            </a:r>
            <a:r>
              <a:rPr lang="en-US" sz="2800" baseline="-25000" dirty="0" smtClean="0">
                <a:solidFill>
                  <a:srgbClr val="0000FF"/>
                </a:solidFill>
                <a:latin typeface="+mj-lt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= 3Ω.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cường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dòng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+mj-lt"/>
              </a:rPr>
              <a:t>I</a:t>
            </a:r>
            <a:r>
              <a:rPr lang="en-US" sz="2800" baseline="-25000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800" i="1" dirty="0">
                <a:solidFill>
                  <a:srgbClr val="0000FF"/>
                </a:solidFill>
                <a:latin typeface="+mj-lt"/>
              </a:rPr>
              <a:t>I</a:t>
            </a:r>
            <a:r>
              <a:rPr lang="en-US" sz="2800" baseline="-25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>
                <a:solidFill>
                  <a:srgbClr val="0000FF"/>
                </a:solidFill>
                <a:latin typeface="+mj-lt"/>
              </a:rPr>
              <a:t>I</a:t>
            </a:r>
            <a:r>
              <a:rPr lang="en-US" sz="2800" baseline="-25000" dirty="0">
                <a:solidFill>
                  <a:srgbClr val="0000FF"/>
                </a:solidFill>
                <a:latin typeface="+mj-lt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20" y="1115913"/>
            <a:ext cx="39052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27" y="2027771"/>
                <a:ext cx="9123443" cy="4829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500" b="1" i="1" dirty="0" smtClean="0">
                    <a:solidFill>
                      <a:srgbClr val="00CC00"/>
                    </a:solidFill>
                    <a:latin typeface="+mj-lt"/>
                  </a:rPr>
                  <a:t>Giải</a:t>
                </a:r>
                <a:endParaRPr lang="en-US" sz="2500" dirty="0">
                  <a:solidFill>
                    <a:srgbClr val="00CC00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smtClean="0">
                    <a:latin typeface="+mj-lt"/>
                  </a:rPr>
                  <a:t>Ta </a:t>
                </a:r>
                <a:r>
                  <a:rPr lang="en-US" sz="2500" dirty="0" err="1">
                    <a:latin typeface="+mj-lt"/>
                  </a:rPr>
                  <a:t>có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hpt</a:t>
                </a:r>
                <a:r>
                  <a:rPr lang="en-US" sz="2500" dirty="0" smtClean="0">
                    <a:latin typeface="+mj-lt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5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 (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h𝑎𝑦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500" i="1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5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500" i="1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6</m:t>
                            </m:r>
                          </m:e>
                        </m:eqArr>
                      </m:e>
                    </m:d>
                  </m:oMath>
                </a14:m>
                <a:endParaRPr lang="en-US" sz="2500" i="1" dirty="0" smtClean="0"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5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5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500" b="0" i="1" smtClean="0">
                                  <a:latin typeface="Cambria Math"/>
                                </a:rPr>
                                <m:t>−3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5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sz="25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500" i="1">
                                  <a:latin typeface="Cambria Math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 smtClean="0"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 smtClean="0"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err="1" smtClean="0">
                    <a:latin typeface="+mj-lt"/>
                  </a:rPr>
                  <a:t>Vậy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i="1" dirty="0" smtClean="0">
                    <a:latin typeface="+mj-lt"/>
                  </a:rPr>
                  <a:t>I</a:t>
                </a:r>
                <a:r>
                  <a:rPr lang="en-US" sz="2500" baseline="-25000" dirty="0" smtClean="0">
                    <a:latin typeface="+mj-lt"/>
                  </a:rPr>
                  <a:t>1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25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500" b="0" i="1" smtClean="0">
                        <a:latin typeface="Cambria Math"/>
                      </a:rPr>
                      <m:t>(</m:t>
                    </m:r>
                  </m:oMath>
                </a14:m>
                <a:r>
                  <a:rPr lang="en-US" sz="2500" dirty="0" smtClean="0">
                    <a:latin typeface="+mj-lt"/>
                  </a:rPr>
                  <a:t>A), </a:t>
                </a:r>
                <a:r>
                  <a:rPr lang="en-US" sz="2500" i="1" dirty="0">
                    <a:latin typeface="+mj-lt"/>
                  </a:rPr>
                  <a:t>I</a:t>
                </a:r>
                <a:r>
                  <a:rPr lang="en-US" sz="2500" baseline="-25000" dirty="0">
                    <a:latin typeface="+mj-lt"/>
                  </a:rPr>
                  <a:t>2</a:t>
                </a:r>
                <a:r>
                  <a:rPr lang="en-US" sz="2500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500" b="0" i="1" smtClean="0">
                        <a:latin typeface="Cambria Math"/>
                      </a:rPr>
                      <m:t>(</m:t>
                    </m:r>
                  </m:oMath>
                </a14:m>
                <a:r>
                  <a:rPr lang="en-US" sz="2500" dirty="0" smtClean="0">
                    <a:latin typeface="+mj-lt"/>
                  </a:rPr>
                  <a:t>A), </a:t>
                </a:r>
                <a:r>
                  <a:rPr lang="en-US" sz="2500" i="1" dirty="0">
                    <a:latin typeface="+mj-lt"/>
                  </a:rPr>
                  <a:t>I</a:t>
                </a:r>
                <a:r>
                  <a:rPr lang="en-US" sz="2500" baseline="-25000" dirty="0">
                    <a:latin typeface="+mj-lt"/>
                  </a:rPr>
                  <a:t>3</a:t>
                </a:r>
                <a:r>
                  <a:rPr lang="en-US" sz="2500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5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500" b="0" i="1" smtClean="0">
                        <a:latin typeface="Cambria Math"/>
                      </a:rPr>
                      <m:t>(</m:t>
                    </m:r>
                  </m:oMath>
                </a14:m>
                <a:r>
                  <a:rPr lang="en-US" sz="2500" dirty="0" smtClean="0">
                    <a:latin typeface="+mj-lt"/>
                  </a:rPr>
                  <a:t>A).</a:t>
                </a:r>
                <a:endParaRPr lang="en-US" sz="25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" y="2027771"/>
                <a:ext cx="9123443" cy="4829977"/>
              </a:xfrm>
              <a:prstGeom prst="rect">
                <a:avLst/>
              </a:prstGeom>
              <a:blipFill rotWithShape="1">
                <a:blip r:embed="rId3"/>
                <a:stretch>
                  <a:fillRect l="-1136" t="-379" b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75170" y="3946427"/>
                <a:ext cx="2799036" cy="2115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500" dirty="0">
                    <a:latin typeface="+mj-lt"/>
                  </a:rPr>
                  <a:t> (</a:t>
                </a:r>
                <a:r>
                  <a:rPr lang="en-US" sz="2500" dirty="0" err="1">
                    <a:latin typeface="+mj-lt"/>
                  </a:rPr>
                  <a:t>hợp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lý</a:t>
                </a:r>
                <a:r>
                  <a:rPr lang="en-US" sz="2500" dirty="0">
                    <a:latin typeface="+mj-lt"/>
                  </a:rPr>
                  <a:t>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170" y="3946427"/>
                <a:ext cx="2799036" cy="2115707"/>
              </a:xfrm>
              <a:prstGeom prst="rect">
                <a:avLst/>
              </a:prstGeom>
              <a:blipFill rotWithShape="1">
                <a:blip r:embed="rId4"/>
                <a:stretch>
                  <a:fillRect r="-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130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27" y="6059"/>
            <a:ext cx="91343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 smtClean="0">
                <a:solidFill>
                  <a:srgbClr val="FF9900"/>
                </a:solidFill>
                <a:latin typeface="+mj-lt"/>
                <a:cs typeface="Arial" panose="020B0604020202020204" pitchFamily="34" charset="0"/>
              </a:rPr>
              <a:t>HĐVD 2/17SGK: 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Cho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sơ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đồ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mạch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điện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như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dirty="0" err="1" smtClean="0">
                <a:solidFill>
                  <a:srgbClr val="00CC00"/>
                </a:solidFill>
                <a:latin typeface="+mj-lt"/>
              </a:rPr>
              <a:t>hình</a:t>
            </a:r>
            <a:r>
              <a:rPr lang="en-US" sz="2500" b="1" dirty="0" smtClean="0">
                <a:solidFill>
                  <a:srgbClr val="00CC00"/>
                </a:solidFill>
                <a:latin typeface="+mj-lt"/>
              </a:rPr>
              <a:t>.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Tính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các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cường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độ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dòng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điện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i="1" dirty="0">
                <a:solidFill>
                  <a:srgbClr val="00CC00"/>
                </a:solidFill>
                <a:latin typeface="+mj-lt"/>
              </a:rPr>
              <a:t>I</a:t>
            </a:r>
            <a:r>
              <a:rPr lang="en-US" sz="2500" b="1" baseline="-25000" dirty="0" smtClean="0">
                <a:solidFill>
                  <a:srgbClr val="00CC00"/>
                </a:solidFill>
                <a:latin typeface="+mj-lt"/>
              </a:rPr>
              <a:t>1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, </a:t>
            </a:r>
            <a:r>
              <a:rPr lang="en-US" sz="2500" b="1" i="1" dirty="0">
                <a:solidFill>
                  <a:srgbClr val="00CC00"/>
                </a:solidFill>
                <a:latin typeface="+mj-lt"/>
              </a:rPr>
              <a:t>I</a:t>
            </a:r>
            <a:r>
              <a:rPr lang="en-US" sz="2500" b="1" baseline="-25000" dirty="0">
                <a:solidFill>
                  <a:srgbClr val="00CC00"/>
                </a:solidFill>
                <a:latin typeface="+mj-lt"/>
              </a:rPr>
              <a:t>2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CC00"/>
                </a:solidFill>
                <a:latin typeface="+mj-lt"/>
              </a:rPr>
              <a:t>và</a:t>
            </a:r>
            <a:r>
              <a:rPr lang="en-US" sz="2500" b="1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b="1" i="1" dirty="0">
                <a:solidFill>
                  <a:srgbClr val="00CC00"/>
                </a:solidFill>
                <a:latin typeface="+mj-lt"/>
              </a:rPr>
              <a:t>I</a:t>
            </a:r>
            <a:r>
              <a:rPr lang="en-US" sz="2500" b="1" baseline="-25000" dirty="0">
                <a:solidFill>
                  <a:srgbClr val="00CC00"/>
                </a:solidFill>
                <a:latin typeface="+mj-lt"/>
              </a:rPr>
              <a:t>3</a:t>
            </a:r>
            <a:r>
              <a:rPr lang="en-US" sz="2500" b="1" dirty="0" smtClean="0">
                <a:solidFill>
                  <a:srgbClr val="00CC00"/>
                </a:solidFill>
                <a:latin typeface="+mj-lt"/>
              </a:rPr>
              <a:t>.</a:t>
            </a:r>
            <a:endParaRPr lang="en-US" sz="2500" b="1" dirty="0">
              <a:solidFill>
                <a:srgbClr val="00CC00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38472"/>
            <a:ext cx="2876550" cy="248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626" y="432628"/>
                <a:ext cx="6257824" cy="19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500" b="1" i="1" dirty="0" smtClean="0">
                    <a:solidFill>
                      <a:srgbClr val="0000FF"/>
                    </a:solidFill>
                    <a:latin typeface="+mj-lt"/>
                  </a:rPr>
                  <a:t>											</a:t>
                </a:r>
                <a:r>
                  <a:rPr lang="en-US" sz="2500" b="1" i="1" dirty="0" err="1" smtClean="0">
                    <a:solidFill>
                      <a:srgbClr val="0000FF"/>
                    </a:solidFill>
                    <a:latin typeface="+mj-lt"/>
                  </a:rPr>
                  <a:t>Giải</a:t>
                </a:r>
                <a:endParaRPr lang="en-US" sz="2500" dirty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smtClean="0">
                    <a:latin typeface="+mj-lt"/>
                  </a:rPr>
                  <a:t>Ta </a:t>
                </a:r>
                <a:r>
                  <a:rPr lang="en-US" sz="2500" dirty="0" err="1">
                    <a:latin typeface="+mj-lt"/>
                  </a:rPr>
                  <a:t>có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hpt</a:t>
                </a:r>
                <a:r>
                  <a:rPr lang="en-US" sz="2500" dirty="0" smtClean="0">
                    <a:latin typeface="+mj-lt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16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5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=4 (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𝑛𝑔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ượ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𝑐h𝑖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ề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5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endParaRPr lang="en-US" sz="2500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" y="432628"/>
                <a:ext cx="6257824" cy="1931106"/>
              </a:xfrm>
              <a:prstGeom prst="rect">
                <a:avLst/>
              </a:prstGeom>
              <a:blipFill rotWithShape="1">
                <a:blip r:embed="rId3"/>
                <a:stretch>
                  <a:fillRect l="-1657" t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625" y="2825530"/>
            <a:ext cx="9123440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Ví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dụ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6/18SGK: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Một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ông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chủ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trang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24 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ha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đất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canh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tác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dự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định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sử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dụng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khoai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tây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bắp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cải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với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chi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phí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đầu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tư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hecta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lượt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28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triệu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24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triệu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32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triệu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. Qua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thăm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dò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thị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trường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ông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đã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tính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toán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đất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khoai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tây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gấp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3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đất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bắp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cải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Biết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rằng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ông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tổng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nguồn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vốn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sử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dụng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3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cây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trên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688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triệu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đồng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Tính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đất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sử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dụng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cây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2500" dirty="0">
              <a:solidFill>
                <a:srgbClr val="0000F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29" y="5445233"/>
                <a:ext cx="9123440" cy="1408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sz="2500" b="1" i="1" dirty="0" err="1" smtClean="0">
                    <a:solidFill>
                      <a:srgbClr val="00CC00"/>
                    </a:solidFill>
                    <a:latin typeface="+mj-lt"/>
                  </a:rPr>
                  <a:t>Giải</a:t>
                </a:r>
                <a:endParaRPr lang="en-US" sz="2500" b="1" i="1" dirty="0" smtClean="0">
                  <a:solidFill>
                    <a:srgbClr val="00CC00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err="1" smtClean="0">
                    <a:latin typeface="+mj-lt"/>
                  </a:rPr>
                  <a:t>Gọi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>
                    <a:latin typeface="+mj-lt"/>
                  </a:rPr>
                  <a:t>x, y, z </a:t>
                </a:r>
                <a:r>
                  <a:rPr lang="en-US" sz="2500" dirty="0" smtClean="0">
                    <a:latin typeface="+mj-lt"/>
                  </a:rPr>
                  <a:t>(</a:t>
                </a:r>
                <a:r>
                  <a:rPr lang="en-US" sz="2500" dirty="0" err="1" smtClean="0">
                    <a:latin typeface="+mj-lt"/>
                  </a:rPr>
                  <a:t>hecta</a:t>
                </a:r>
                <a:r>
                  <a:rPr lang="en-US" sz="2500" dirty="0" smtClean="0">
                    <a:latin typeface="+mj-lt"/>
                  </a:rPr>
                  <a:t>) </a:t>
                </a:r>
                <a:r>
                  <a:rPr lang="en-US" sz="2500" dirty="0" err="1" smtClean="0">
                    <a:latin typeface="+mj-lt"/>
                  </a:rPr>
                  <a:t>lần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lượt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là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diện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tích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đất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cần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sử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dụng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để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trồng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khoai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tây</a:t>
                </a:r>
                <a:r>
                  <a:rPr lang="en-US" sz="2500" dirty="0">
                    <a:latin typeface="+mj-lt"/>
                  </a:rPr>
                  <a:t>, </a:t>
                </a:r>
                <a:r>
                  <a:rPr lang="en-US" sz="2500" dirty="0" err="1">
                    <a:latin typeface="+mj-lt"/>
                  </a:rPr>
                  <a:t>bắp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cải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và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su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hào</a:t>
                </a:r>
                <a:r>
                  <a:rPr lang="en-US" sz="2500" dirty="0" smtClean="0">
                    <a:latin typeface="+mj-lt"/>
                  </a:rPr>
                  <a:t> (x, y, z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smtClean="0">
                    <a:latin typeface="+mj-lt"/>
                  </a:rPr>
                  <a:t>0). Ta </a:t>
                </a:r>
                <a:r>
                  <a:rPr lang="en-US" sz="2500" dirty="0" err="1" smtClean="0">
                    <a:latin typeface="+mj-lt"/>
                  </a:rPr>
                  <a:t>có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hpt</a:t>
                </a:r>
                <a:r>
                  <a:rPr lang="en-US" sz="2500" dirty="0" smtClean="0">
                    <a:latin typeface="+mj-lt"/>
                  </a:rPr>
                  <a:t>:</a:t>
                </a:r>
                <a:endParaRPr lang="en-US" sz="25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" y="5445233"/>
                <a:ext cx="9123440" cy="1408078"/>
              </a:xfrm>
              <a:prstGeom prst="rect">
                <a:avLst/>
              </a:prstGeom>
              <a:blipFill rotWithShape="1">
                <a:blip r:embed="rId4"/>
                <a:stretch>
                  <a:fillRect l="-1136" t="-1299" r="-107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810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4186504"/>
                <a:ext cx="9144000" cy="2664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=24</m:t>
                              </m:r>
                            </m:e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28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+24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+32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=688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i="1" dirty="0" smtClean="0">
                  <a:latin typeface="Cambria Math"/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500" i="1" smtClean="0">
                        <a:latin typeface="Cambria Math"/>
                        <a:ea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5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=12</m:t>
                            </m:r>
                          </m:e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sz="25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500" dirty="0" smtClean="0">
                    <a:latin typeface="+mj-lt"/>
                  </a:rPr>
                  <a:t> (</a:t>
                </a:r>
                <a:r>
                  <a:rPr lang="en-US" sz="2500" dirty="0" err="1" smtClean="0">
                    <a:latin typeface="+mj-lt"/>
                  </a:rPr>
                  <a:t>thỏa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đk</a:t>
                </a:r>
                <a:r>
                  <a:rPr lang="en-US" sz="2500" dirty="0" smtClean="0">
                    <a:latin typeface="+mj-lt"/>
                  </a:rPr>
                  <a:t>). </a:t>
                </a:r>
                <a:endParaRPr lang="en-US" sz="25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6504"/>
                <a:ext cx="9144000" cy="26647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625" y="5405"/>
            <a:ext cx="9123440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Ví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dụ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6/18SGK: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Một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ông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chủ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trang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24 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ha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đất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canh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tác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dự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định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sử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dụng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khoai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tây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bắp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cải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với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chi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phí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đầu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tư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hecta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lượt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28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triệu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24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triệu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32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triệu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. Qua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thăm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dò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thị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trường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ông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đã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tính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toán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đất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khoai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tây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gấp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đất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bắp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cải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Biết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rằng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ông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tổng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nguồn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vốn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sử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dụng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cây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trên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688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triệu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đồng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Tính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đất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sử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dụng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cây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2500" dirty="0">
              <a:solidFill>
                <a:srgbClr val="0000F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29" y="2846483"/>
                <a:ext cx="9123440" cy="1408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sz="2500" b="1" i="1" dirty="0" err="1" smtClean="0">
                    <a:solidFill>
                      <a:srgbClr val="00CC00"/>
                    </a:solidFill>
                    <a:latin typeface="+mj-lt"/>
                  </a:rPr>
                  <a:t>Giải</a:t>
                </a:r>
                <a:endParaRPr lang="en-US" sz="2500" b="1" i="1" dirty="0" smtClean="0">
                  <a:solidFill>
                    <a:srgbClr val="00CC00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err="1" smtClean="0">
                    <a:latin typeface="+mj-lt"/>
                  </a:rPr>
                  <a:t>Gọi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>
                    <a:latin typeface="+mj-lt"/>
                  </a:rPr>
                  <a:t>x, y, z </a:t>
                </a:r>
                <a:r>
                  <a:rPr lang="en-US" sz="2500" dirty="0" smtClean="0">
                    <a:latin typeface="+mj-lt"/>
                  </a:rPr>
                  <a:t>(</a:t>
                </a:r>
                <a:r>
                  <a:rPr lang="en-US" sz="2500" dirty="0" err="1" smtClean="0">
                    <a:latin typeface="+mj-lt"/>
                  </a:rPr>
                  <a:t>hecta</a:t>
                </a:r>
                <a:r>
                  <a:rPr lang="en-US" sz="2500" dirty="0" smtClean="0">
                    <a:latin typeface="+mj-lt"/>
                  </a:rPr>
                  <a:t>) </a:t>
                </a:r>
                <a:r>
                  <a:rPr lang="en-US" sz="2500" dirty="0" err="1" smtClean="0">
                    <a:latin typeface="+mj-lt"/>
                  </a:rPr>
                  <a:t>lần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lượt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là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diện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tích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đất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cần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sử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dụng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để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trồng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khoai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tây</a:t>
                </a:r>
                <a:r>
                  <a:rPr lang="en-US" sz="2500" dirty="0">
                    <a:latin typeface="+mj-lt"/>
                  </a:rPr>
                  <a:t>, </a:t>
                </a:r>
                <a:r>
                  <a:rPr lang="en-US" sz="2500" dirty="0" err="1">
                    <a:latin typeface="+mj-lt"/>
                  </a:rPr>
                  <a:t>bắp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cải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và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su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hào</a:t>
                </a:r>
                <a:r>
                  <a:rPr lang="en-US" sz="2500" dirty="0" smtClean="0">
                    <a:latin typeface="+mj-lt"/>
                  </a:rPr>
                  <a:t> (x, y, z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smtClean="0">
                    <a:latin typeface="+mj-lt"/>
                  </a:rPr>
                  <a:t>0). Ta </a:t>
                </a:r>
                <a:r>
                  <a:rPr lang="en-US" sz="2500" dirty="0" err="1" smtClean="0">
                    <a:latin typeface="+mj-lt"/>
                  </a:rPr>
                  <a:t>có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hpt</a:t>
                </a:r>
                <a:r>
                  <a:rPr lang="en-US" sz="2500" dirty="0" smtClean="0">
                    <a:latin typeface="+mj-lt"/>
                  </a:rPr>
                  <a:t>:</a:t>
                </a:r>
                <a:endParaRPr lang="en-US" sz="25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" y="2846483"/>
                <a:ext cx="9123440" cy="1408078"/>
              </a:xfrm>
              <a:prstGeom prst="rect">
                <a:avLst/>
              </a:prstGeom>
              <a:blipFill rotWithShape="1">
                <a:blip r:embed="rId3"/>
                <a:stretch>
                  <a:fillRect l="-1136" t="-1299" r="-107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06737" y="4182354"/>
                <a:ext cx="4065280" cy="1492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/>
                      </a:rPr>
                      <m:t>⇔</m:t>
                    </m:r>
                  </m:oMath>
                </a14:m>
                <a:r>
                  <a:rPr lang="en-US" sz="25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=24</m:t>
                            </m:r>
                          </m: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28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+24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+32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=688</m:t>
                            </m:r>
                          </m:e>
                        </m:eqArr>
                      </m:e>
                    </m:d>
                  </m:oMath>
                </a14:m>
                <a:endParaRPr lang="en-US" sz="25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737" y="4182354"/>
                <a:ext cx="4065280" cy="14925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954957" y="5886667"/>
            <a:ext cx="617941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2500" dirty="0" err="1">
                <a:latin typeface="+mj-lt"/>
              </a:rPr>
              <a:t>Vậy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diện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tích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đất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cần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trồng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khoai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tây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là</a:t>
            </a:r>
            <a:r>
              <a:rPr lang="en-US" sz="2500" dirty="0">
                <a:latin typeface="+mj-lt"/>
              </a:rPr>
              <a:t> 12 ha, </a:t>
            </a:r>
            <a:r>
              <a:rPr lang="en-US" sz="2500" dirty="0" err="1">
                <a:latin typeface="+mj-lt"/>
              </a:rPr>
              <a:t>trồng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bắp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cải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là</a:t>
            </a:r>
            <a:r>
              <a:rPr lang="en-US" sz="2500" dirty="0">
                <a:latin typeface="+mj-lt"/>
              </a:rPr>
              <a:t> 4 ha </a:t>
            </a:r>
            <a:r>
              <a:rPr lang="en-US" sz="2500" dirty="0" err="1">
                <a:latin typeface="+mj-lt"/>
              </a:rPr>
              <a:t>và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trồng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su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hào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là</a:t>
            </a:r>
            <a:r>
              <a:rPr lang="en-US" sz="2500" dirty="0">
                <a:latin typeface="+mj-lt"/>
              </a:rPr>
              <a:t> 8 ha.</a:t>
            </a:r>
          </a:p>
        </p:txBody>
      </p:sp>
    </p:spTree>
    <p:extLst>
      <p:ext uri="{BB962C8B-B14F-4D97-AF65-F5344CB8AC3E}">
        <p14:creationId xmlns:p14="http://schemas.microsoft.com/office/powerpoint/2010/main" val="25754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01" y="630"/>
                <a:ext cx="9137099" cy="668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5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Ví</a:t>
                </a:r>
                <a:r>
                  <a:rPr lang="en-US" sz="25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dụ</a:t>
                </a:r>
                <a:r>
                  <a:rPr lang="en-US" sz="25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500" b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7/18, 19SGK</a:t>
                </a:r>
                <a:r>
                  <a:rPr lang="en-US" sz="2500" b="1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: </a:t>
                </a:r>
                <a:r>
                  <a:rPr lang="en-US" sz="2500" dirty="0" smtClean="0">
                    <a:solidFill>
                      <a:srgbClr val="0000FF"/>
                    </a:solidFill>
                    <a:latin typeface="+mj-lt"/>
                  </a:rPr>
                  <a:t>Giả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sử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P</a:t>
                </a:r>
                <a:r>
                  <a:rPr lang="en-US" sz="2500" baseline="-25000" dirty="0">
                    <a:solidFill>
                      <a:srgbClr val="0000FF"/>
                    </a:solidFill>
                    <a:latin typeface="+mj-lt"/>
                  </a:rPr>
                  <a:t>1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, P</a:t>
                </a:r>
                <a:r>
                  <a:rPr lang="en-US" sz="2500" baseline="-25000" dirty="0">
                    <a:solidFill>
                      <a:srgbClr val="0000FF"/>
                    </a:solidFill>
                    <a:latin typeface="+mj-lt"/>
                  </a:rPr>
                  <a:t>2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, P</a:t>
                </a:r>
                <a:r>
                  <a:rPr lang="en-US" sz="2500" baseline="-25000" dirty="0">
                    <a:solidFill>
                      <a:srgbClr val="0000FF"/>
                    </a:solidFill>
                    <a:latin typeface="+mj-lt"/>
                  </a:rPr>
                  <a:t>3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lần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lượt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là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giá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bán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 smtClean="0">
                    <a:solidFill>
                      <a:srgbClr val="0000FF"/>
                    </a:solidFill>
                    <a:latin typeface="+mj-lt"/>
                  </a:rPr>
                  <a:t>mỗi</a:t>
                </a:r>
                <a:r>
                  <a:rPr lang="en-US" sz="2500" dirty="0" smtClean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kilôgam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thịt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lợn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,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thịt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bò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và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thịt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gà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trên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thị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trường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. Qua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khảo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sát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,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người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ta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thấy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rằng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lượng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cung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(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lượng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sản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phẩm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được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đưa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vào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thị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trường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để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bán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) </a:t>
                </a:r>
                <a:r>
                  <a:rPr lang="en-US" sz="2500" dirty="0" err="1" smtClean="0">
                    <a:solidFill>
                      <a:srgbClr val="0000FF"/>
                    </a:solidFill>
                    <a:latin typeface="+mj-lt"/>
                  </a:rPr>
                  <a:t>và</a:t>
                </a:r>
                <a:r>
                  <a:rPr lang="en-US" sz="2500" dirty="0" smtClean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lượng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cầu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(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lượng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sản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phẩm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mà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người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tiêu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dùng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có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nhu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cầu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mua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) </a:t>
                </a:r>
                <a:r>
                  <a:rPr lang="en-US" sz="2500" dirty="0" err="1" smtClean="0">
                    <a:solidFill>
                      <a:srgbClr val="0000FF"/>
                    </a:solidFill>
                    <a:latin typeface="+mj-lt"/>
                  </a:rPr>
                  <a:t>của</a:t>
                </a:r>
                <a:r>
                  <a:rPr lang="en-US" sz="2500" dirty="0" smtClean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từng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sản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phẩm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 smtClean="0">
                    <a:solidFill>
                      <a:srgbClr val="0000FF"/>
                    </a:solidFill>
                    <a:latin typeface="+mj-lt"/>
                  </a:rPr>
                  <a:t>phụ</a:t>
                </a:r>
                <a:r>
                  <a:rPr lang="en-US" sz="2500" dirty="0" smtClean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thuộc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vào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giá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của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nó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 smtClean="0">
                    <a:solidFill>
                      <a:srgbClr val="0000FF"/>
                    </a:solidFill>
                    <a:latin typeface="+mj-lt"/>
                  </a:rPr>
                  <a:t>và</a:t>
                </a:r>
                <a:r>
                  <a:rPr lang="en-US" sz="2500" dirty="0" smtClean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giá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hai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sản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phẩm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còn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lại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 smtClean="0">
                    <a:solidFill>
                      <a:srgbClr val="0000FF"/>
                    </a:solidFill>
                    <a:latin typeface="+mj-lt"/>
                  </a:rPr>
                  <a:t>theo</a:t>
                </a:r>
                <a:r>
                  <a:rPr lang="en-US" sz="2500" dirty="0" smtClean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công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thức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như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sau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endParaRPr lang="en-US" sz="2500" dirty="0" smtClean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 smtClean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 smtClean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smtClean="0">
                    <a:solidFill>
                      <a:srgbClr val="0000FF"/>
                    </a:solidFill>
                    <a:latin typeface="+mj-lt"/>
                  </a:rPr>
                  <a:t>Ta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nói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i="1" dirty="0" err="1">
                    <a:solidFill>
                      <a:srgbClr val="FF0000"/>
                    </a:solidFill>
                    <a:latin typeface="+mj-lt"/>
                  </a:rPr>
                  <a:t>thị</a:t>
                </a:r>
                <a:r>
                  <a:rPr lang="en-US" sz="2500" i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500" i="1" dirty="0" err="1">
                    <a:solidFill>
                      <a:srgbClr val="FF0000"/>
                    </a:solidFill>
                    <a:latin typeface="+mj-lt"/>
                  </a:rPr>
                  <a:t>trường</a:t>
                </a:r>
                <a:r>
                  <a:rPr lang="en-US" sz="2500" i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500" i="1" dirty="0" err="1">
                    <a:solidFill>
                      <a:srgbClr val="FF0000"/>
                    </a:solidFill>
                    <a:latin typeface="+mj-lt"/>
                  </a:rPr>
                  <a:t>cân</a:t>
                </a:r>
                <a:r>
                  <a:rPr lang="en-US" sz="2500" i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500" i="1" dirty="0" err="1">
                    <a:solidFill>
                      <a:srgbClr val="FF0000"/>
                    </a:solidFill>
                    <a:latin typeface="+mj-lt"/>
                  </a:rPr>
                  <a:t>bằng</a:t>
                </a:r>
                <a:r>
                  <a:rPr lang="en-US" sz="25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nếu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lượng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cung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mỗi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sản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phẩm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bằng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lượng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cầu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của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sản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phẩm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đó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,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tức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là</a:t>
                </a:r>
                <a:r>
                  <a:rPr lang="en-US" sz="2500" dirty="0" smtClean="0">
                    <a:solidFill>
                      <a:srgbClr val="0000FF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sz="25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5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Giá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của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mỗi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sản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phẩm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trên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bằng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bao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nhiêu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thì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thị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trường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cân</a:t>
                </a:r>
                <a:r>
                  <a:rPr lang="en-US" sz="25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0000FF"/>
                    </a:solidFill>
                    <a:latin typeface="+mj-lt"/>
                  </a:rPr>
                  <a:t>bằng</a:t>
                </a:r>
                <a:r>
                  <a:rPr lang="en-US" sz="2500" dirty="0" smtClean="0">
                    <a:solidFill>
                      <a:srgbClr val="0000FF"/>
                    </a:solidFill>
                    <a:latin typeface="+mj-lt"/>
                  </a:rPr>
                  <a:t>?</a:t>
                </a:r>
                <a:endParaRPr lang="en-US" sz="2500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" y="630"/>
                <a:ext cx="9137099" cy="6685869"/>
              </a:xfrm>
              <a:prstGeom prst="rect">
                <a:avLst/>
              </a:prstGeom>
              <a:blipFill rotWithShape="1">
                <a:blip r:embed="rId2"/>
                <a:stretch>
                  <a:fillRect l="-1067" t="-273" r="-867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" y="2711367"/>
            <a:ext cx="9137099" cy="242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4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" y="0"/>
                <a:ext cx="9144000" cy="667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500" b="1" dirty="0" smtClean="0">
                    <a:solidFill>
                      <a:srgbClr val="00CC00"/>
                    </a:solidFill>
                    <a:latin typeface="+mj-lt"/>
                    <a:cs typeface="Arial" panose="020B0604020202020204" pitchFamily="34" charset="0"/>
                  </a:rPr>
                  <a:t>HĐTH 3/20SGK: </a:t>
                </a:r>
                <a:r>
                  <a:rPr lang="en-US" sz="2500" dirty="0" smtClean="0">
                    <a:solidFill>
                      <a:srgbClr val="CC00CC"/>
                    </a:solidFill>
                    <a:latin typeface="+mj-lt"/>
                  </a:rPr>
                  <a:t>Xét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thị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trường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chè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,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cà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phê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và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ca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cao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.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Gọi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x, y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và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z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lần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lượt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là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giá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của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1 kg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chè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, 1 kg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cà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phê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và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1 kg ca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cao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(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đơn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vị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: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nghìn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đồng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, x</a:t>
                </a:r>
                <a:r>
                  <a:rPr lang="en-US" sz="2500" dirty="0" smtClean="0">
                    <a:solidFill>
                      <a:srgbClr val="CC00CC"/>
                    </a:solidFill>
                    <a:latin typeface="+mj-lt"/>
                  </a:rPr>
                  <a:t>, y, z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smtClean="0">
                    <a:solidFill>
                      <a:srgbClr val="CC00CC"/>
                    </a:solidFill>
                    <a:latin typeface="+mj-lt"/>
                  </a:rPr>
                  <a:t>0).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Các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lượng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cung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và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lượng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cầu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của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mỗi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sản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phẩm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được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cho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như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bảng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sau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500" b="1" dirty="0" smtClean="0">
                    <a:solidFill>
                      <a:srgbClr val="CC00CC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endParaRPr lang="en-US" sz="2500" b="1" dirty="0">
                  <a:solidFill>
                    <a:srgbClr val="CC00CC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b="1" dirty="0" smtClean="0">
                  <a:solidFill>
                    <a:srgbClr val="CC00CC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b="1" dirty="0">
                  <a:solidFill>
                    <a:srgbClr val="CC00CC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b="1" dirty="0" smtClean="0">
                  <a:solidFill>
                    <a:srgbClr val="CC00CC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 smtClean="0">
                  <a:solidFill>
                    <a:srgbClr val="CC00CC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 smtClean="0">
                  <a:solidFill>
                    <a:srgbClr val="CC00CC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>
                  <a:solidFill>
                    <a:srgbClr val="CC00CC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 smtClean="0">
                  <a:solidFill>
                    <a:srgbClr val="CC00CC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endParaRPr lang="en-US" sz="2500" dirty="0">
                  <a:solidFill>
                    <a:srgbClr val="CC00CC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err="1" smtClean="0">
                    <a:solidFill>
                      <a:srgbClr val="CC00CC"/>
                    </a:solidFill>
                    <a:latin typeface="+mj-lt"/>
                  </a:rPr>
                  <a:t>Tìm</a:t>
                </a:r>
                <a:r>
                  <a:rPr lang="en-US" sz="2500" dirty="0" smtClean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giá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của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mỗi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smtClean="0">
                    <a:solidFill>
                      <a:srgbClr val="CC00CC"/>
                    </a:solidFill>
                    <a:latin typeface="+mj-lt"/>
                  </a:rPr>
                  <a:t>kg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chè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,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cà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phê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và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ca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cao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để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thị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trường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cân</a:t>
                </a:r>
                <a:r>
                  <a:rPr lang="en-US" sz="2500" dirty="0">
                    <a:solidFill>
                      <a:srgbClr val="CC00CC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rgbClr val="CC00CC"/>
                    </a:solidFill>
                    <a:latin typeface="+mj-lt"/>
                  </a:rPr>
                  <a:t>bằng</a:t>
                </a:r>
                <a:r>
                  <a:rPr lang="en-US" sz="2500" dirty="0" smtClean="0">
                    <a:solidFill>
                      <a:srgbClr val="CC00CC"/>
                    </a:solidFill>
                    <a:latin typeface="+mj-lt"/>
                  </a:rPr>
                  <a:t>.</a:t>
                </a:r>
                <a:endParaRPr lang="en-US" sz="2500" dirty="0">
                  <a:solidFill>
                    <a:srgbClr val="CC00CC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9144000" cy="6671057"/>
              </a:xfrm>
              <a:prstGeom prst="rect">
                <a:avLst/>
              </a:prstGeom>
              <a:blipFill rotWithShape="1">
                <a:blip r:embed="rId2"/>
                <a:stretch>
                  <a:fillRect l="-1067" t="-274" b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" y="1834682"/>
            <a:ext cx="9038334" cy="424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4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3575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Ví</a:t>
            </a:r>
            <a:r>
              <a:rPr lang="en-US" sz="25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dụ</a:t>
            </a:r>
            <a:r>
              <a:rPr lang="en-US" sz="25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8/19SGK: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Một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nhà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đầu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tư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dự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định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sử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dụng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1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tỉ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đầu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tư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phiếu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: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ngắn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trung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dài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Biết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lãi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suất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phiếu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ngắn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trung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dài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năm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lượt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3%, 4%, 5%.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Người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đó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dự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định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sẽ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đầu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tư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tiền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phiếu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trung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gấp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đôi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tiền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đầu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tư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phiếu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ngắn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với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mong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muốn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nhận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tổng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tiền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lãi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trong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năm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đầu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tiên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4,2%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tiền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đầu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tư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Người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đó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nên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đầu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tư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phiếu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bao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nhiêu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tiền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đáp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ứng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mong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muốn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mình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?</a:t>
            </a:r>
            <a:endParaRPr lang="en-US" sz="2500" dirty="0">
              <a:solidFill>
                <a:srgbClr val="0000FF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3146955"/>
                <a:ext cx="9144000" cy="3702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500" b="1" i="1" dirty="0" smtClean="0">
                    <a:solidFill>
                      <a:srgbClr val="00CC00"/>
                    </a:solidFill>
                    <a:latin typeface="+mj-lt"/>
                  </a:rPr>
                  <a:t>Giải</a:t>
                </a:r>
                <a:endParaRPr lang="en-US" sz="2500" dirty="0">
                  <a:solidFill>
                    <a:srgbClr val="00CC00"/>
                  </a:solidFill>
                  <a:latin typeface="+mj-lt"/>
                </a:endParaRPr>
              </a:p>
              <a:p>
                <a:r>
                  <a:rPr lang="en-US" sz="2500" dirty="0" err="1">
                    <a:latin typeface="+mj-lt"/>
                  </a:rPr>
                  <a:t>Gọi</a:t>
                </a:r>
                <a:r>
                  <a:rPr lang="en-US" sz="2500" dirty="0">
                    <a:latin typeface="+mj-lt"/>
                  </a:rPr>
                  <a:t> x, y </a:t>
                </a:r>
                <a:r>
                  <a:rPr lang="en-US" sz="2500" dirty="0" err="1">
                    <a:latin typeface="+mj-lt"/>
                  </a:rPr>
                  <a:t>và</a:t>
                </a:r>
                <a:r>
                  <a:rPr lang="en-US" sz="2500" dirty="0">
                    <a:latin typeface="+mj-lt"/>
                  </a:rPr>
                  <a:t> z </a:t>
                </a:r>
                <a:r>
                  <a:rPr lang="en-US" sz="2500" dirty="0" err="1">
                    <a:latin typeface="+mj-lt"/>
                  </a:rPr>
                  <a:t>lần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lượt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là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số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tiền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đầu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tư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vào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trái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phiếu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ngắn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hạn</a:t>
                </a:r>
                <a:r>
                  <a:rPr lang="en-US" sz="2500" dirty="0">
                    <a:latin typeface="+mj-lt"/>
                  </a:rPr>
                  <a:t>, </a:t>
                </a:r>
                <a:r>
                  <a:rPr lang="en-US" sz="2500" dirty="0" err="1">
                    <a:latin typeface="+mj-lt"/>
                  </a:rPr>
                  <a:t>trung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hạn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và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dài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hạn</a:t>
                </a:r>
                <a:r>
                  <a:rPr lang="en-US" sz="2500" dirty="0">
                    <a:latin typeface="+mj-lt"/>
                  </a:rPr>
                  <a:t> (</a:t>
                </a:r>
                <a:r>
                  <a:rPr lang="en-US" sz="2500" dirty="0" err="1">
                    <a:latin typeface="+mj-lt"/>
                  </a:rPr>
                  <a:t>đơn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vị</a:t>
                </a:r>
                <a:r>
                  <a:rPr lang="en-US" sz="2500" dirty="0">
                    <a:latin typeface="+mj-lt"/>
                  </a:rPr>
                  <a:t>: </a:t>
                </a:r>
                <a:r>
                  <a:rPr lang="en-US" sz="2500" dirty="0" err="1">
                    <a:latin typeface="+mj-lt"/>
                  </a:rPr>
                  <a:t>tỉ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đồng</a:t>
                </a:r>
                <a:r>
                  <a:rPr lang="en-US" sz="2500" dirty="0">
                    <a:latin typeface="+mj-lt"/>
                  </a:rPr>
                  <a:t>, </a:t>
                </a:r>
                <a:r>
                  <a:rPr lang="en-US" sz="2500" dirty="0" smtClean="0">
                    <a:latin typeface="+mj-lt"/>
                  </a:rPr>
                  <a:t>x, y, z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smtClean="0">
                    <a:latin typeface="+mj-lt"/>
                  </a:rPr>
                  <a:t>0). Ta </a:t>
                </a:r>
                <a:r>
                  <a:rPr lang="en-US" sz="2500" dirty="0" err="1">
                    <a:latin typeface="+mj-lt"/>
                  </a:rPr>
                  <a:t>có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hpt</a:t>
                </a:r>
                <a:r>
                  <a:rPr lang="en-US" sz="2500" dirty="0" smtClean="0">
                    <a:latin typeface="+mj-lt"/>
                  </a:rPr>
                  <a:t>:</a:t>
                </a:r>
                <a:endParaRPr lang="en-US" sz="25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+4%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+5%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=4,2%.1</m:t>
                              </m:r>
                            </m:e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=2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500" i="1" smtClean="0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5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=0,2</m:t>
                            </m:r>
                          </m:e>
                          <m:e>
                            <m:r>
                              <a:rPr lang="en-US" sz="25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=0,4</m:t>
                            </m:r>
                          </m:e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500" b="0" i="1" smtClean="0">
                                <a:latin typeface="Cambria Math"/>
                              </a:rPr>
                              <m:t>0,4</m:t>
                            </m:r>
                          </m:e>
                        </m:eqArr>
                      </m:e>
                    </m:d>
                    <m:r>
                      <a:rPr lang="en-US" sz="25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smtClean="0">
                    <a:latin typeface="+mj-lt"/>
                  </a:rPr>
                  <a:t>(</a:t>
                </a:r>
                <a:r>
                  <a:rPr lang="en-US" sz="2500" dirty="0" err="1" smtClean="0">
                    <a:latin typeface="+mj-lt"/>
                  </a:rPr>
                  <a:t>thỏa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đk</a:t>
                </a:r>
                <a:r>
                  <a:rPr lang="en-US" sz="2500" dirty="0" smtClean="0">
                    <a:latin typeface="+mj-lt"/>
                  </a:rPr>
                  <a:t>).</a:t>
                </a:r>
                <a:endParaRPr lang="en-US" sz="2500" dirty="0"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46955"/>
                <a:ext cx="9144000" cy="3702937"/>
              </a:xfrm>
              <a:prstGeom prst="rect">
                <a:avLst/>
              </a:prstGeom>
              <a:blipFill rotWithShape="0">
                <a:blip r:embed="rId2"/>
                <a:stretch>
                  <a:fillRect l="-1067" t="-1645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012708" y="5606152"/>
            <a:ext cx="61312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dirty="0" err="1">
                <a:latin typeface="+mj-lt"/>
              </a:rPr>
              <a:t>Vậy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người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đó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nên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đầu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tư</a:t>
            </a:r>
            <a:r>
              <a:rPr lang="en-US" sz="2500" dirty="0">
                <a:latin typeface="+mj-lt"/>
              </a:rPr>
              <a:t> 0,2 </a:t>
            </a:r>
            <a:r>
              <a:rPr lang="en-US" sz="2500" dirty="0" err="1">
                <a:latin typeface="+mj-lt"/>
              </a:rPr>
              <a:t>tỉ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vào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trái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phiếu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ngắn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hạn</a:t>
            </a:r>
            <a:r>
              <a:rPr lang="en-US" sz="2500" dirty="0">
                <a:latin typeface="+mj-lt"/>
              </a:rPr>
              <a:t>, 0,4 </a:t>
            </a:r>
            <a:r>
              <a:rPr lang="en-US" sz="2500" dirty="0" err="1">
                <a:latin typeface="+mj-lt"/>
              </a:rPr>
              <a:t>tỉ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vào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trái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phiếu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trung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hạn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và</a:t>
            </a:r>
            <a:r>
              <a:rPr lang="en-US" sz="2500" dirty="0">
                <a:latin typeface="+mj-lt"/>
              </a:rPr>
              <a:t> 0,4 </a:t>
            </a:r>
            <a:r>
              <a:rPr lang="en-US" sz="2500" dirty="0" err="1">
                <a:latin typeface="+mj-lt"/>
              </a:rPr>
              <a:t>tỉ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vào</a:t>
            </a:r>
            <a:r>
              <a:rPr lang="en-US" sz="2500" dirty="0" smtClean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trái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phiếu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dài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hạn</a:t>
            </a:r>
            <a:r>
              <a:rPr lang="en-US" sz="2500" dirty="0"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60549" y="4157406"/>
                <a:ext cx="3419269" cy="1492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/>
                      </a:rPr>
                      <m:t>⇔</m:t>
                    </m:r>
                  </m:oMath>
                </a14:m>
                <a:r>
                  <a:rPr lang="en-US" sz="25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=4,2</m:t>
                            </m:r>
                          </m:e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5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549" y="4157406"/>
                <a:ext cx="3419269" cy="14925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4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269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>
                <a:solidFill>
                  <a:srgbClr val="00CC00"/>
                </a:solidFill>
                <a:latin typeface="+mj-lt"/>
                <a:cs typeface="Arial" panose="020B0604020202020204" pitchFamily="34" charset="0"/>
              </a:rPr>
              <a:t>HĐTH </a:t>
            </a:r>
            <a:r>
              <a:rPr lang="en-US" sz="2500" b="1" dirty="0" smtClean="0">
                <a:solidFill>
                  <a:srgbClr val="00CC00"/>
                </a:solidFill>
                <a:latin typeface="+mj-lt"/>
                <a:cs typeface="Arial" panose="020B0604020202020204" pitchFamily="34" charset="0"/>
              </a:rPr>
              <a:t>4/20SGK: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mở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rộng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sản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suất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một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công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ty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đã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vay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800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triệu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đồng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từ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ba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ngân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hàng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CC00CC"/>
                </a:solidFill>
                <a:latin typeface="+mj-lt"/>
              </a:rPr>
              <a:t>A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, </a:t>
            </a:r>
            <a:r>
              <a:rPr lang="en-US" sz="2500" i="1" dirty="0">
                <a:solidFill>
                  <a:srgbClr val="CC00CC"/>
                </a:solidFill>
                <a:latin typeface="+mj-lt"/>
              </a:rPr>
              <a:t>B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CC00CC"/>
                </a:solidFill>
                <a:latin typeface="+mj-lt"/>
              </a:rPr>
              <a:t>C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với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lãi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suất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vay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theo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năm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lượt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6%, 8%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9%.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Biết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rằng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tổng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tiền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lãi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năm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đầu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tiên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công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ty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phải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trả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ba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ngân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hàng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60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triệu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đồng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tiền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lãi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công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ty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trả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hai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ngân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hàng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CC00CC"/>
                </a:solidFill>
                <a:latin typeface="+mj-lt"/>
              </a:rPr>
              <a:t>A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CC00CC"/>
                </a:solidFill>
                <a:latin typeface="+mj-lt"/>
              </a:rPr>
              <a:t>C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bằng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nhau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.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Tính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tiền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công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ty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đã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vay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từ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ngân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hàng</a:t>
            </a:r>
            <a:r>
              <a:rPr lang="en-US" sz="2500" dirty="0" smtClean="0">
                <a:solidFill>
                  <a:srgbClr val="CC00CC"/>
                </a:solidFill>
                <a:latin typeface="+mj-lt"/>
              </a:rPr>
              <a:t>.</a:t>
            </a:r>
            <a:endParaRPr lang="en-US" sz="2500" dirty="0">
              <a:solidFill>
                <a:srgbClr val="CC00CC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" y="2559945"/>
                <a:ext cx="9143999" cy="2609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sz="2500" b="1" i="1" dirty="0" smtClean="0">
                    <a:solidFill>
                      <a:srgbClr val="0000FF"/>
                    </a:solidFill>
                    <a:latin typeface="+mj-lt"/>
                  </a:rPr>
                  <a:t>Giải</a:t>
                </a:r>
                <a:endParaRPr lang="en-US" sz="2500" dirty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Gọi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x, y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và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z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lần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lượt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số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tiền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</a:rPr>
                  <a:t>công</a:t>
                </a:r>
                <a:r>
                  <a:rPr lang="en-US" sz="2500" dirty="0">
                    <a:solidFill>
                      <a:schemeClr val="tx1"/>
                    </a:solidFill>
                  </a:rPr>
                  <a:t> ty </a:t>
                </a:r>
                <a:r>
                  <a:rPr lang="en-US" sz="25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2500" dirty="0">
                    <a:solidFill>
                      <a:schemeClr val="tx1"/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</a:rPr>
                  <a:t>vay</a:t>
                </a:r>
                <a:r>
                  <a:rPr lang="en-US" sz="2500" dirty="0">
                    <a:solidFill>
                      <a:schemeClr val="tx1"/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</a:rPr>
                  <a:t>ba</a:t>
                </a:r>
                <a:r>
                  <a:rPr lang="en-US" sz="2500" dirty="0">
                    <a:solidFill>
                      <a:schemeClr val="tx1"/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</a:rPr>
                  <a:t>ngân</a:t>
                </a:r>
                <a:r>
                  <a:rPr lang="en-US" sz="2500" dirty="0">
                    <a:solidFill>
                      <a:schemeClr val="tx1"/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</a:rPr>
                  <a:t>hàng</a:t>
                </a:r>
                <a:r>
                  <a:rPr lang="en-US" sz="2500" dirty="0">
                    <a:solidFill>
                      <a:schemeClr val="tx1"/>
                    </a:solidFill>
                  </a:rPr>
                  <a:t> </a:t>
                </a:r>
                <a:r>
                  <a:rPr lang="en-US" sz="2500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2500" dirty="0">
                    <a:solidFill>
                      <a:schemeClr val="tx1"/>
                    </a:solidFill>
                  </a:rPr>
                  <a:t>, </a:t>
                </a:r>
                <a:r>
                  <a:rPr lang="en-US" sz="2500" i="1" dirty="0">
                    <a:solidFill>
                      <a:schemeClr val="tx1"/>
                    </a:solidFill>
                  </a:rPr>
                  <a:t>B</a:t>
                </a:r>
                <a:r>
                  <a:rPr lang="en-US" sz="2500" dirty="0">
                    <a:solidFill>
                      <a:schemeClr val="tx1"/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500" dirty="0">
                    <a:solidFill>
                      <a:schemeClr val="tx1"/>
                    </a:solidFill>
                  </a:rPr>
                  <a:t> </a:t>
                </a:r>
                <a:r>
                  <a:rPr lang="en-US" sz="2500" i="1" dirty="0" smtClean="0">
                    <a:solidFill>
                      <a:schemeClr val="tx1"/>
                    </a:solidFill>
                  </a:rPr>
                  <a:t>C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(</a:t>
                </a:r>
                <a:r>
                  <a:rPr lang="en-US" sz="2500" dirty="0" err="1" smtClean="0">
                    <a:solidFill>
                      <a:schemeClr val="tx1"/>
                    </a:solidFill>
                    <a:latin typeface="+mj-lt"/>
                  </a:rPr>
                  <a:t>đơn</a:t>
                </a: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vị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en-US" sz="2500" dirty="0" err="1" smtClean="0">
                    <a:solidFill>
                      <a:schemeClr val="tx1"/>
                    </a:solidFill>
                    <a:latin typeface="+mj-lt"/>
                  </a:rPr>
                  <a:t>triệu</a:t>
                </a: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đồng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, x, y, z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0). Ta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hpt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=800</m:t>
                              </m:r>
                            </m:e>
                            <m:e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+8%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+9%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=60</m:t>
                              </m:r>
                            </m:e>
                            <m:e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6%</m:t>
                              </m:r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9%</m:t>
                              </m:r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59945"/>
                <a:ext cx="9143999" cy="2609689"/>
              </a:xfrm>
              <a:prstGeom prst="rect">
                <a:avLst/>
              </a:prstGeom>
              <a:blipFill rotWithShape="1">
                <a:blip r:embed="rId2"/>
                <a:stretch>
                  <a:fillRect l="-1067" t="-701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4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>
                <a:solidFill>
                  <a:srgbClr val="00CC00"/>
                </a:solidFill>
                <a:latin typeface="+mj-lt"/>
                <a:cs typeface="Arial" panose="020B0604020202020204" pitchFamily="34" charset="0"/>
              </a:rPr>
              <a:t>HĐTH </a:t>
            </a:r>
            <a:r>
              <a:rPr lang="en-US" sz="2500" b="1" dirty="0" smtClean="0">
                <a:solidFill>
                  <a:srgbClr val="00CC00"/>
                </a:solidFill>
                <a:latin typeface="+mj-lt"/>
                <a:cs typeface="Arial" panose="020B0604020202020204" pitchFamily="34" charset="0"/>
              </a:rPr>
              <a:t>5/20SGK</a:t>
            </a:r>
            <a:r>
              <a:rPr lang="en-US" sz="2500" b="1" dirty="0">
                <a:solidFill>
                  <a:srgbClr val="00CC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2500" dirty="0" err="1">
                <a:solidFill>
                  <a:srgbClr val="CC00CC"/>
                </a:solidFill>
              </a:rPr>
              <a:t>Bác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Nhân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có</a:t>
            </a:r>
            <a:r>
              <a:rPr lang="en-US" sz="2500" dirty="0">
                <a:solidFill>
                  <a:srgbClr val="CC00CC"/>
                </a:solidFill>
              </a:rPr>
              <a:t> 650 </a:t>
            </a:r>
            <a:r>
              <a:rPr lang="en-US" sz="2500" dirty="0" err="1">
                <a:solidFill>
                  <a:srgbClr val="CC00CC"/>
                </a:solidFill>
              </a:rPr>
              <a:t>triệu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đồng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dự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định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gửi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tiết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kiệm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vào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các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ngân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hàng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i="1" dirty="0">
                <a:solidFill>
                  <a:srgbClr val="CC00CC"/>
                </a:solidFill>
              </a:rPr>
              <a:t>A</a:t>
            </a:r>
            <a:r>
              <a:rPr lang="en-US" sz="2500" dirty="0">
                <a:solidFill>
                  <a:srgbClr val="CC00CC"/>
                </a:solidFill>
              </a:rPr>
              <a:t>, </a:t>
            </a:r>
            <a:r>
              <a:rPr lang="en-US" sz="2500" i="1" dirty="0">
                <a:solidFill>
                  <a:srgbClr val="CC00CC"/>
                </a:solidFill>
              </a:rPr>
              <a:t>B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và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i="1" dirty="0">
                <a:solidFill>
                  <a:srgbClr val="CC00CC"/>
                </a:solidFill>
              </a:rPr>
              <a:t>C</a:t>
            </a:r>
            <a:r>
              <a:rPr lang="en-US" sz="2500" dirty="0">
                <a:solidFill>
                  <a:srgbClr val="CC00CC"/>
                </a:solidFill>
              </a:rPr>
              <a:t>. </a:t>
            </a:r>
            <a:r>
              <a:rPr lang="en-US" sz="2500" dirty="0" err="1">
                <a:solidFill>
                  <a:srgbClr val="CC00CC"/>
                </a:solidFill>
              </a:rPr>
              <a:t>Biết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các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ngân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hàng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i="1" dirty="0">
                <a:solidFill>
                  <a:srgbClr val="CC00CC"/>
                </a:solidFill>
              </a:rPr>
              <a:t>A</a:t>
            </a:r>
            <a:r>
              <a:rPr lang="en-US" sz="2500" dirty="0">
                <a:solidFill>
                  <a:srgbClr val="CC00CC"/>
                </a:solidFill>
              </a:rPr>
              <a:t>, </a:t>
            </a:r>
            <a:r>
              <a:rPr lang="en-US" sz="2500" i="1" dirty="0">
                <a:solidFill>
                  <a:srgbClr val="CC00CC"/>
                </a:solidFill>
              </a:rPr>
              <a:t>B</a:t>
            </a:r>
            <a:r>
              <a:rPr lang="en-US" sz="2500" dirty="0">
                <a:solidFill>
                  <a:srgbClr val="CC00CC"/>
                </a:solidFill>
              </a:rPr>
              <a:t>, </a:t>
            </a:r>
            <a:r>
              <a:rPr lang="en-US" sz="2500" i="1" dirty="0">
                <a:solidFill>
                  <a:srgbClr val="CC00CC"/>
                </a:solidFill>
              </a:rPr>
              <a:t>C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trả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lãi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suất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lần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lượt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là</a:t>
            </a:r>
            <a:r>
              <a:rPr lang="en-US" sz="2500" dirty="0">
                <a:solidFill>
                  <a:srgbClr val="CC00CC"/>
                </a:solidFill>
              </a:rPr>
              <a:t> 8%/ </a:t>
            </a:r>
            <a:r>
              <a:rPr lang="en-US" sz="2500" dirty="0" err="1">
                <a:solidFill>
                  <a:srgbClr val="CC00CC"/>
                </a:solidFill>
              </a:rPr>
              <a:t>năm</a:t>
            </a:r>
            <a:r>
              <a:rPr lang="en-US" sz="2500" dirty="0">
                <a:solidFill>
                  <a:srgbClr val="CC00CC"/>
                </a:solidFill>
              </a:rPr>
              <a:t>, 7,5%/ </a:t>
            </a:r>
            <a:r>
              <a:rPr lang="en-US" sz="2500" dirty="0" err="1">
                <a:solidFill>
                  <a:srgbClr val="CC00CC"/>
                </a:solidFill>
              </a:rPr>
              <a:t>năm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và</a:t>
            </a:r>
            <a:r>
              <a:rPr lang="en-US" sz="2500" dirty="0">
                <a:solidFill>
                  <a:srgbClr val="CC00CC"/>
                </a:solidFill>
              </a:rPr>
              <a:t> 7%/</a:t>
            </a:r>
            <a:r>
              <a:rPr lang="en-US" sz="2500" dirty="0" err="1">
                <a:solidFill>
                  <a:srgbClr val="CC00CC"/>
                </a:solidFill>
              </a:rPr>
              <a:t>năm</a:t>
            </a:r>
            <a:r>
              <a:rPr lang="en-US" sz="2500" dirty="0">
                <a:solidFill>
                  <a:srgbClr val="CC00CC"/>
                </a:solidFill>
              </a:rPr>
              <a:t>. </a:t>
            </a:r>
            <a:r>
              <a:rPr lang="en-US" sz="2500" dirty="0" err="1">
                <a:solidFill>
                  <a:srgbClr val="CC00CC"/>
                </a:solidFill>
              </a:rPr>
              <a:t>Để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phù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hợp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với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nhu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cầu</a:t>
            </a:r>
            <a:r>
              <a:rPr lang="en-US" sz="2500" dirty="0">
                <a:solidFill>
                  <a:srgbClr val="CC00CC"/>
                </a:solidFill>
              </a:rPr>
              <a:t>, </a:t>
            </a:r>
            <a:r>
              <a:rPr lang="en-US" sz="2500" dirty="0" err="1">
                <a:solidFill>
                  <a:srgbClr val="CC00CC"/>
                </a:solidFill>
              </a:rPr>
              <a:t>bác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Nhân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mong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muốn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sau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một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năm</a:t>
            </a:r>
            <a:r>
              <a:rPr lang="en-US" sz="2500" dirty="0">
                <a:solidFill>
                  <a:srgbClr val="CC00CC"/>
                </a:solidFill>
              </a:rPr>
              <a:t>, </a:t>
            </a:r>
            <a:r>
              <a:rPr lang="en-US" sz="2500" dirty="0" err="1">
                <a:solidFill>
                  <a:srgbClr val="CC00CC"/>
                </a:solidFill>
              </a:rPr>
              <a:t>tổng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số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tiền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lãi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bác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nhận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được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là</a:t>
            </a:r>
            <a:r>
              <a:rPr lang="en-US" sz="2500" dirty="0">
                <a:solidFill>
                  <a:srgbClr val="CC00CC"/>
                </a:solidFill>
              </a:rPr>
              <a:t> 50 </a:t>
            </a:r>
            <a:r>
              <a:rPr lang="en-US" sz="2500" dirty="0" err="1">
                <a:solidFill>
                  <a:srgbClr val="CC00CC"/>
                </a:solidFill>
              </a:rPr>
              <a:t>triệu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đồng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và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số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tiền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bác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gửi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vào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ngân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hàng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i="1" dirty="0">
                <a:solidFill>
                  <a:srgbClr val="CC00CC"/>
                </a:solidFill>
              </a:rPr>
              <a:t>B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lớn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hơn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số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tiền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gửi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vào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ngân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hàng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i="1" dirty="0">
                <a:solidFill>
                  <a:srgbClr val="CC00CC"/>
                </a:solidFill>
              </a:rPr>
              <a:t>C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là</a:t>
            </a:r>
            <a:r>
              <a:rPr lang="en-US" sz="2500" dirty="0">
                <a:solidFill>
                  <a:srgbClr val="CC00CC"/>
                </a:solidFill>
              </a:rPr>
              <a:t> 100 </a:t>
            </a:r>
            <a:r>
              <a:rPr lang="en-US" sz="2500" dirty="0" err="1">
                <a:solidFill>
                  <a:srgbClr val="CC00CC"/>
                </a:solidFill>
              </a:rPr>
              <a:t>triệu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đồng</a:t>
            </a:r>
            <a:r>
              <a:rPr lang="en-US" sz="2500" dirty="0">
                <a:solidFill>
                  <a:srgbClr val="CC00CC"/>
                </a:solidFill>
              </a:rPr>
              <a:t>. </a:t>
            </a:r>
            <a:r>
              <a:rPr lang="en-US" sz="2500" dirty="0" err="1">
                <a:solidFill>
                  <a:srgbClr val="CC00CC"/>
                </a:solidFill>
              </a:rPr>
              <a:t>Hãy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tính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giúp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bác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Nhân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số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tiền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gửi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vào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mỗi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ngân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hàng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sao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cho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đáp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ứng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được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yêu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cầu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của</a:t>
            </a:r>
            <a:r>
              <a:rPr lang="en-US" sz="2500" dirty="0">
                <a:solidFill>
                  <a:srgbClr val="CC00CC"/>
                </a:solidFill>
              </a:rPr>
              <a:t> </a:t>
            </a:r>
            <a:r>
              <a:rPr lang="en-US" sz="2500" dirty="0" err="1">
                <a:solidFill>
                  <a:srgbClr val="CC00CC"/>
                </a:solidFill>
              </a:rPr>
              <a:t>bác</a:t>
            </a:r>
            <a:r>
              <a:rPr lang="en-US" sz="2500" dirty="0" smtClean="0">
                <a:solidFill>
                  <a:srgbClr val="CC00CC"/>
                </a:solidFill>
              </a:rPr>
              <a:t>.</a:t>
            </a:r>
            <a:endParaRPr lang="en-US" sz="2500" dirty="0">
              <a:solidFill>
                <a:srgbClr val="CC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" y="3002071"/>
                <a:ext cx="9143999" cy="28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sz="2500" b="1" i="1" dirty="0" smtClean="0">
                    <a:solidFill>
                      <a:srgbClr val="0000FF"/>
                    </a:solidFill>
                    <a:latin typeface="+mj-lt"/>
                  </a:rPr>
                  <a:t>Giải</a:t>
                </a:r>
                <a:endParaRPr lang="en-US" sz="2500" dirty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Gọi x, y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và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z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lần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lượt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số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tiền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</a:rPr>
                  <a:t>gửi</a:t>
                </a:r>
                <a:r>
                  <a:rPr lang="en-US" sz="2500" dirty="0">
                    <a:solidFill>
                      <a:schemeClr val="tx1"/>
                    </a:solidFill>
                  </a:rPr>
                  <a:t> </a:t>
                </a:r>
                <a:r>
                  <a:rPr lang="en-US" sz="2500" dirty="0" err="1" smtClean="0">
                    <a:solidFill>
                      <a:schemeClr val="tx1"/>
                    </a:solidFill>
                  </a:rPr>
                  <a:t>vào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500" dirty="0" err="1" smtClean="0">
                    <a:solidFill>
                      <a:schemeClr val="tx1"/>
                    </a:solidFill>
                    <a:latin typeface="+mj-lt"/>
                  </a:rPr>
                  <a:t>ba</a:t>
                </a: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ngân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hàng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i="1" dirty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500" i="1" dirty="0">
                    <a:solidFill>
                      <a:schemeClr val="tx1"/>
                    </a:solidFill>
                    <a:latin typeface="+mj-lt"/>
                  </a:rPr>
                  <a:t>B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và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i="1" dirty="0">
                    <a:solidFill>
                      <a:schemeClr val="tx1"/>
                    </a:solidFill>
                    <a:latin typeface="+mj-lt"/>
                  </a:rPr>
                  <a:t>C 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(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đơn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vị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triệu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đồng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, x, y, z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0). Ta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hpt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=650</m:t>
                              </m:r>
                            </m:e>
                            <m:e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+7,5%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+7%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=50</m:t>
                              </m:r>
                            </m:e>
                            <m:e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5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002071"/>
                <a:ext cx="9143999" cy="2808269"/>
              </a:xfrm>
              <a:prstGeom prst="rect">
                <a:avLst/>
              </a:prstGeom>
              <a:blipFill rotWithShape="1">
                <a:blip r:embed="rId2"/>
                <a:stretch>
                  <a:fillRect l="-1067" t="-651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4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 smtClean="0">
                <a:solidFill>
                  <a:srgbClr val="FF9900"/>
                </a:solidFill>
                <a:latin typeface="+mj-lt"/>
                <a:cs typeface="Arial" panose="020B0604020202020204" pitchFamily="34" charset="0"/>
              </a:rPr>
              <a:t>HĐVD 3/20SGK: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Một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công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ty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sản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xuất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ba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phân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bón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00CC00"/>
                </a:solidFill>
                <a:latin typeface="+mj-lt"/>
              </a:rPr>
              <a:t>-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A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có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chứa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18%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nitơ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, 4%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photphat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5% kali;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00CC00"/>
                </a:solidFill>
                <a:latin typeface="+mj-lt"/>
              </a:rPr>
              <a:t>-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B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có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chứa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20%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nitơ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, 4%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photphat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4% kali;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00CC00"/>
                </a:solidFill>
                <a:latin typeface="+mj-lt"/>
              </a:rPr>
              <a:t>-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C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có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chứa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24%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nitơ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, 3%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photphat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6% kali.</a:t>
            </a:r>
          </a:p>
          <a:p>
            <a:pPr>
              <a:lnSpc>
                <a:spcPct val="114000"/>
              </a:lnSpc>
            </a:pPr>
            <a:r>
              <a:rPr lang="en-US" sz="2500" dirty="0" err="1">
                <a:solidFill>
                  <a:srgbClr val="00CC00"/>
                </a:solidFill>
                <a:latin typeface="+mj-lt"/>
              </a:rPr>
              <a:t>Công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ty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sản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xuất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bao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nhiêu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CC00"/>
                </a:solidFill>
                <a:latin typeface="+mj-lt"/>
              </a:rPr>
              <a:t>kg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phân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bón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trên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?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Biết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rằng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công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ty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đã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dùng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hết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CC00"/>
                </a:solidFill>
                <a:latin typeface="+mj-lt"/>
              </a:rPr>
              <a:t>26400 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kg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nitơ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, </a:t>
            </a:r>
            <a:r>
              <a:rPr lang="en-US" sz="2500" dirty="0" smtClean="0">
                <a:solidFill>
                  <a:srgbClr val="00CC00"/>
                </a:solidFill>
                <a:latin typeface="+mj-lt"/>
              </a:rPr>
              <a:t>4900 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kg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photphat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, </a:t>
            </a:r>
            <a:r>
              <a:rPr lang="en-US" sz="2500" dirty="0" smtClean="0">
                <a:solidFill>
                  <a:srgbClr val="00CC00"/>
                </a:solidFill>
                <a:latin typeface="+mj-lt"/>
              </a:rPr>
              <a:t>6200 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kg kali</a:t>
            </a:r>
            <a:r>
              <a:rPr lang="en-US" sz="2500" dirty="0" smtClean="0">
                <a:solidFill>
                  <a:srgbClr val="00CC00"/>
                </a:solidFill>
                <a:latin typeface="+mj-lt"/>
              </a:rPr>
              <a:t>.</a:t>
            </a:r>
            <a:endParaRPr lang="en-US" sz="2500" dirty="0">
              <a:solidFill>
                <a:srgbClr val="00CC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" y="4917446"/>
                <a:ext cx="914399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Gọi x, y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và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z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lần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lượt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số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kg </a:t>
                </a:r>
                <a:r>
                  <a:rPr lang="en-US" sz="2500" dirty="0" err="1" smtClean="0">
                    <a:solidFill>
                      <a:schemeClr val="tx1"/>
                    </a:solidFill>
                    <a:latin typeface="+mj-lt"/>
                  </a:rPr>
                  <a:t>phân</a:t>
                </a: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bón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 smtClean="0">
                    <a:solidFill>
                      <a:schemeClr val="tx1"/>
                    </a:solidFill>
                    <a:latin typeface="+mj-lt"/>
                  </a:rPr>
                  <a:t>loại</a:t>
                </a: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i="1" dirty="0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2500" i="1" dirty="0">
                    <a:solidFill>
                      <a:schemeClr val="tx1"/>
                    </a:solidFill>
                    <a:latin typeface="+mj-lt"/>
                  </a:rPr>
                  <a:t>B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và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i="1" dirty="0">
                    <a:solidFill>
                      <a:schemeClr val="tx1"/>
                    </a:solidFill>
                    <a:latin typeface="+mj-lt"/>
                  </a:rPr>
                  <a:t>C </a:t>
                </a: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(x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, y, z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0). Ta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25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500" dirty="0" err="1">
                    <a:solidFill>
                      <a:schemeClr val="tx1"/>
                    </a:solidFill>
                    <a:latin typeface="+mj-lt"/>
                  </a:rPr>
                  <a:t>hpt</a:t>
                </a:r>
                <a:r>
                  <a:rPr lang="en-US" sz="2500" dirty="0" smtClean="0">
                    <a:solidFill>
                      <a:schemeClr val="tx1"/>
                    </a:solidFill>
                    <a:latin typeface="+mj-lt"/>
                  </a:rPr>
                  <a:t>:</a:t>
                </a:r>
                <a:endParaRPr lang="en-US" sz="25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917446"/>
                <a:ext cx="9143999" cy="969496"/>
              </a:xfrm>
              <a:prstGeom prst="rect">
                <a:avLst/>
              </a:prstGeom>
              <a:blipFill rotWithShape="1">
                <a:blip r:embed="rId2"/>
                <a:stretch>
                  <a:fillRect l="-1067" t="-1887" r="-667"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0" y="2694888"/>
            <a:ext cx="8979656" cy="22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439" y="5356638"/>
                <a:ext cx="4945328" cy="1492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18%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+20%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+24%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=26400</m:t>
                              </m:r>
                            </m:e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4%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+4%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+3%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=4900</m:t>
                              </m:r>
                            </m:e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5%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+4%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+6%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=6200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9" y="5356638"/>
                <a:ext cx="4945328" cy="14925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8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56" y="29368"/>
            <a:ext cx="9062515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§2. </a:t>
            </a:r>
            <a:r>
              <a:rPr lang="en-US" sz="4500" b="1" dirty="0" err="1" smtClean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500" b="1" dirty="0" smtClean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500" b="1" dirty="0" smtClean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HPT </a:t>
            </a:r>
            <a:r>
              <a:rPr lang="en-US" sz="4500" b="1" dirty="0" err="1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5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5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5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4500" dirty="0">
              <a:solidFill>
                <a:srgbClr val="00CC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6" y="1002360"/>
            <a:ext cx="8850764" cy="564869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8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317"/>
            <a:ext cx="9143956" cy="313739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Ví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dụ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1/14SGK: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Giá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vé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xem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một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buổi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biểu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diễn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xiếc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gồm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3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: 40 000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dành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trẻ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em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(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dưới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6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tuổi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), 60 000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dành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học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sinh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80 000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dành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người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lớn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500" dirty="0" err="1" smtClean="0">
                <a:solidFill>
                  <a:srgbClr val="0000FF"/>
                </a:solidFill>
                <a:latin typeface="+mj-lt"/>
              </a:rPr>
              <a:t>Tại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buổi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biểu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diễn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900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vé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đã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ra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tổng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tiền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thu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50 600 000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đồng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Người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ta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đã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bao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nhiêu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vé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trẻ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em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bao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nhiêu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vé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học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sinh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bao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nhiêu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vé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người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lớn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buổi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biểu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diễn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đó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?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Biết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rằng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vé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người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lớn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bằng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một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nửa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vé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trẻ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em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học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sinh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cộng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lại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2500" dirty="0">
              <a:solidFill>
                <a:srgbClr val="0000F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1" y="2648923"/>
                <a:ext cx="9143957" cy="4204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sz="2500" b="1" i="1" dirty="0" smtClean="0">
                    <a:solidFill>
                      <a:srgbClr val="00CC00"/>
                    </a:solidFill>
                    <a:latin typeface="+mj-lt"/>
                  </a:rPr>
                  <a:t>Giải </a:t>
                </a:r>
                <a:endParaRPr lang="en-US" sz="2500" dirty="0">
                  <a:solidFill>
                    <a:srgbClr val="00CC00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err="1">
                    <a:latin typeface="+mj-lt"/>
                  </a:rPr>
                  <a:t>Gọi</a:t>
                </a:r>
                <a:r>
                  <a:rPr lang="en-US" sz="2500" dirty="0">
                    <a:latin typeface="+mj-lt"/>
                  </a:rPr>
                  <a:t> x, y, z </a:t>
                </a:r>
                <a:r>
                  <a:rPr lang="en-US" sz="2500" dirty="0" err="1">
                    <a:latin typeface="+mj-lt"/>
                  </a:rPr>
                  <a:t>lần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lượt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là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số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vé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trẻ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em</a:t>
                </a:r>
                <a:r>
                  <a:rPr lang="en-US" sz="2500" dirty="0">
                    <a:latin typeface="+mj-lt"/>
                  </a:rPr>
                  <a:t>, </a:t>
                </a:r>
                <a:r>
                  <a:rPr lang="en-US" sz="2500" dirty="0" err="1">
                    <a:latin typeface="+mj-lt"/>
                  </a:rPr>
                  <a:t>vé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học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sinh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và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vé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người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lớn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đã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được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bán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ra</a:t>
                </a:r>
                <a:r>
                  <a:rPr lang="en-US" sz="2500" dirty="0">
                    <a:latin typeface="+mj-lt"/>
                  </a:rPr>
                  <a:t> (x, y, z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∈</m:t>
                    </m:r>
                  </m:oMath>
                </a14:m>
                <a:r>
                  <a:rPr lang="en-US" sz="2500" dirty="0">
                    <a:latin typeface="+mj-lt"/>
                  </a:rPr>
                  <a:t> N</a:t>
                </a:r>
                <a:r>
                  <a:rPr lang="en-US" sz="2500" dirty="0" smtClean="0">
                    <a:latin typeface="+mj-lt"/>
                  </a:rPr>
                  <a:t>). Ta </a:t>
                </a:r>
                <a:r>
                  <a:rPr lang="en-US" sz="2500" dirty="0" err="1" smtClean="0">
                    <a:latin typeface="+mj-lt"/>
                  </a:rPr>
                  <a:t>có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hpt</a:t>
                </a:r>
                <a:r>
                  <a:rPr lang="en-US" sz="2500" dirty="0" smtClean="0">
                    <a:latin typeface="+mj-lt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5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5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=900</m:t>
                            </m:r>
                          </m:e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40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+60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+80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=50600</m:t>
                            </m:r>
                          </m:e>
                          <m:e>
                            <m:r>
                              <a:rPr lang="en-US" sz="2500" b="0" i="1" dirty="0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sz="2500" b="0" i="1" dirty="0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5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5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500" i="1">
                                    <a:latin typeface="Cambria Math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25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500" i="1" dirty="0" smtClean="0"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500" i="1" smtClean="0">
                        <a:latin typeface="Cambria Math"/>
                        <a:ea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5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5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500" b="0" i="1" smtClean="0">
                                <a:latin typeface="Cambria Math"/>
                                <a:ea typeface="Cambria Math"/>
                              </a:rPr>
                              <m:t>=470</m:t>
                            </m:r>
                          </m:e>
                          <m:e>
                            <m:r>
                              <a:rPr lang="en-US" sz="25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US" sz="2500" b="0" i="1" smtClean="0">
                                <a:latin typeface="Cambria Math"/>
                                <a:ea typeface="Cambria Math"/>
                              </a:rPr>
                              <m:t>=130</m:t>
                            </m:r>
                          </m:e>
                          <m:e>
                            <m:r>
                              <a:rPr lang="en-US" sz="25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sz="2500" b="0" i="1" smtClean="0">
                                <a:latin typeface="Cambria Math"/>
                                <a:ea typeface="Cambria Math"/>
                              </a:rPr>
                              <m:t>=300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500" dirty="0" smtClean="0">
                    <a:latin typeface="+mj-lt"/>
                  </a:rPr>
                  <a:t> (</a:t>
                </a:r>
                <a:r>
                  <a:rPr lang="en-US" sz="2500" dirty="0" err="1" smtClean="0">
                    <a:latin typeface="+mj-lt"/>
                  </a:rPr>
                  <a:t>thỏa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đk</a:t>
                </a:r>
                <a:r>
                  <a:rPr lang="en-US" sz="2500" dirty="0" smtClean="0">
                    <a:latin typeface="+mj-lt"/>
                  </a:rPr>
                  <a:t>). </a:t>
                </a:r>
                <a:endParaRPr lang="en-US" sz="25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648923"/>
                <a:ext cx="9143957" cy="4204164"/>
              </a:xfrm>
              <a:prstGeom prst="rect">
                <a:avLst/>
              </a:prstGeom>
              <a:blipFill rotWithShape="1">
                <a:blip r:embed="rId2"/>
                <a:stretch>
                  <a:fillRect l="-1067" t="-435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66196" y="4143853"/>
                <a:ext cx="4530792" cy="1320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=900</m:t>
                              </m:r>
                            </m:e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40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+60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+80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=50600</m:t>
                              </m:r>
                            </m:e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196" y="4143853"/>
                <a:ext cx="4530792" cy="1320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262964" y="5880828"/>
            <a:ext cx="588584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dirty="0" err="1"/>
              <a:t>Vậy</a:t>
            </a:r>
            <a:r>
              <a:rPr lang="en-US" sz="2500" dirty="0"/>
              <a:t> </a:t>
            </a:r>
            <a:r>
              <a:rPr lang="en-US" sz="2500" dirty="0" err="1"/>
              <a:t>người</a:t>
            </a:r>
            <a:r>
              <a:rPr lang="en-US" sz="2500" dirty="0"/>
              <a:t> ta </a:t>
            </a:r>
            <a:r>
              <a:rPr lang="en-US" sz="2500" dirty="0" err="1"/>
              <a:t>đã</a:t>
            </a:r>
            <a:r>
              <a:rPr lang="en-US" sz="2500" dirty="0"/>
              <a:t> </a:t>
            </a:r>
            <a:r>
              <a:rPr lang="en-US" sz="2500" dirty="0" err="1"/>
              <a:t>bán</a:t>
            </a:r>
            <a:r>
              <a:rPr lang="en-US" sz="2500" dirty="0"/>
              <a:t> </a:t>
            </a:r>
            <a:r>
              <a:rPr lang="en-US" sz="2500" dirty="0" err="1"/>
              <a:t>được</a:t>
            </a:r>
            <a:r>
              <a:rPr lang="en-US" sz="2500" dirty="0"/>
              <a:t>: 470 </a:t>
            </a:r>
            <a:r>
              <a:rPr lang="en-US" sz="2500" dirty="0" err="1"/>
              <a:t>vé</a:t>
            </a:r>
            <a:r>
              <a:rPr lang="en-US" sz="2500" dirty="0"/>
              <a:t> </a:t>
            </a:r>
            <a:r>
              <a:rPr lang="en-US" sz="2500" dirty="0" err="1"/>
              <a:t>trẻ</a:t>
            </a:r>
            <a:r>
              <a:rPr lang="en-US" sz="2500" dirty="0"/>
              <a:t> </a:t>
            </a:r>
            <a:r>
              <a:rPr lang="en-US" sz="2500" dirty="0" err="1"/>
              <a:t>em</a:t>
            </a:r>
            <a:r>
              <a:rPr lang="en-US" sz="2500" dirty="0"/>
              <a:t>, 130 </a:t>
            </a:r>
            <a:r>
              <a:rPr lang="en-US" sz="2500" dirty="0" err="1"/>
              <a:t>vé</a:t>
            </a:r>
            <a:r>
              <a:rPr lang="en-US" sz="2500" dirty="0"/>
              <a:t> </a:t>
            </a:r>
            <a:r>
              <a:rPr lang="en-US" sz="2500" dirty="0" err="1"/>
              <a:t>học</a:t>
            </a:r>
            <a:r>
              <a:rPr lang="en-US" sz="2500" dirty="0"/>
              <a:t> </a:t>
            </a:r>
            <a:r>
              <a:rPr lang="en-US" sz="2500" dirty="0" err="1"/>
              <a:t>sinh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300 </a:t>
            </a:r>
            <a:r>
              <a:rPr lang="en-US" sz="2500" dirty="0" err="1"/>
              <a:t>vé</a:t>
            </a:r>
            <a:r>
              <a:rPr lang="en-US" sz="2500" dirty="0"/>
              <a:t> </a:t>
            </a:r>
            <a:r>
              <a:rPr lang="en-US" sz="2500" dirty="0" err="1"/>
              <a:t>người</a:t>
            </a:r>
            <a:r>
              <a:rPr lang="en-US" sz="2500" dirty="0"/>
              <a:t> </a:t>
            </a:r>
            <a:r>
              <a:rPr lang="en-US" sz="2500" dirty="0" err="1"/>
              <a:t>lớn</a:t>
            </a:r>
            <a:r>
              <a:rPr lang="en-US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8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438" y="55366"/>
            <a:ext cx="9047810" cy="667105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00CC00"/>
                </a:solidFill>
                <a:cs typeface="Arial" panose="020B0604020202020204" pitchFamily="34" charset="0"/>
              </a:rPr>
              <a:t>HĐTH </a:t>
            </a:r>
            <a:r>
              <a:rPr lang="en-US" sz="2500" b="1" dirty="0" smtClean="0">
                <a:solidFill>
                  <a:srgbClr val="00CC00"/>
                </a:solidFill>
                <a:cs typeface="Arial" panose="020B0604020202020204" pitchFamily="34" charset="0"/>
              </a:rPr>
              <a:t>1/14SGK: 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Ba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vận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động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viên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Hùng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,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Dũng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và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Mạnh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tham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gia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thi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đấu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nội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dung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ba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môn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phối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hợp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: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chạy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,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bơi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và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đạp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xe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,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trong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đó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tốc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độ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trung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bình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của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họ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trên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mỗi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chặng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đua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được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cho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ở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bảng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dưới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đây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.</a:t>
            </a:r>
          </a:p>
          <a:p>
            <a:pPr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5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+mj-lt"/>
              <a:cs typeface="Arial" pitchFamily="34" charset="0"/>
            </a:endParaRPr>
          </a:p>
          <a:p>
            <a:pPr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500" dirty="0">
              <a:solidFill>
                <a:srgbClr val="CC00CC"/>
              </a:solidFill>
              <a:latin typeface="+mj-lt"/>
              <a:cs typeface="Arial" pitchFamily="34" charset="0"/>
            </a:endParaRPr>
          </a:p>
          <a:p>
            <a:pPr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5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+mj-lt"/>
              <a:cs typeface="Arial" pitchFamily="34" charset="0"/>
            </a:endParaRPr>
          </a:p>
          <a:p>
            <a:pPr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5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5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+mj-lt"/>
              <a:ea typeface="Malgun Gothic" pitchFamily="34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500" dirty="0" smtClean="0">
              <a:solidFill>
                <a:srgbClr val="CC00CC"/>
              </a:solidFill>
              <a:latin typeface="+mj-lt"/>
              <a:ea typeface="Malgun Gothic" pitchFamily="34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500" dirty="0">
              <a:solidFill>
                <a:srgbClr val="CC00CC"/>
              </a:solidFill>
              <a:latin typeface="+mj-lt"/>
              <a:ea typeface="Malgun Gothic" pitchFamily="34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500" dirty="0" smtClean="0">
              <a:solidFill>
                <a:srgbClr val="CC00CC"/>
              </a:solidFill>
              <a:latin typeface="+mj-lt"/>
              <a:ea typeface="Malgun Gothic" pitchFamily="34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500" dirty="0">
              <a:solidFill>
                <a:srgbClr val="CC00CC"/>
              </a:solidFill>
              <a:latin typeface="+mj-lt"/>
              <a:ea typeface="Malgun Gothic" pitchFamily="34" charset="-127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Biết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tổng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thời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gian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thi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đấu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ba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môn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phối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hợp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của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Hùng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là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1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giờ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1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phút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30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giây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,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của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Dũng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là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1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giờ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3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phút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40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giây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và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của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Mạnh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là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1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giờ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1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phút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55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giây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.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Tính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cự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li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của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mỗi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chặng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kumimoji="0" lang="en-US" altLang="en-US" sz="25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đua</a:t>
            </a:r>
            <a:r>
              <a:rPr kumimoji="0" lang="en-US" altLang="en-US" sz="25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+mj-lt"/>
                <a:ea typeface="Malgun Gothic" pitchFamily="34" charset="-127"/>
                <a:cs typeface="Times New Roman" pitchFamily="18" charset="0"/>
              </a:rPr>
              <a:t>.</a:t>
            </a:r>
            <a:endParaRPr kumimoji="0" lang="en-US" altLang="en-US" sz="25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0" y="1459045"/>
            <a:ext cx="8545256" cy="370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3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6059"/>
            <a:ext cx="9143997" cy="26988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Ví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dụ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2/15SGK: 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Ba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00FF"/>
                </a:solidFill>
                <a:latin typeface="+mj-lt"/>
              </a:rPr>
              <a:t>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i="1" dirty="0">
                <a:solidFill>
                  <a:srgbClr val="0000FF"/>
                </a:solidFill>
                <a:latin typeface="+mj-lt"/>
              </a:rPr>
              <a:t>B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i="1" dirty="0">
                <a:solidFill>
                  <a:srgbClr val="0000FF"/>
                </a:solidFill>
                <a:latin typeface="+mj-lt"/>
              </a:rPr>
              <a:t>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sau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một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nguyên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phân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tạo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ra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88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con.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Biết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00FF"/>
                </a:solidFill>
                <a:latin typeface="+mj-lt"/>
              </a:rPr>
              <a:t>B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tạo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ra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gấp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đôi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00FF"/>
                </a:solidFill>
                <a:latin typeface="+mj-lt"/>
              </a:rPr>
              <a:t>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tạo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ra.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nguyên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phân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00FF"/>
                </a:solidFill>
                <a:latin typeface="+mj-lt"/>
              </a:rPr>
              <a:t>B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ít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hơn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nguyên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phân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00FF"/>
                </a:solidFill>
                <a:latin typeface="+mj-lt"/>
              </a:rPr>
              <a:t>C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hai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Tính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nguyên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phân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biết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rằng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tế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+mj-lt"/>
              </a:rPr>
              <a:t>bào</a:t>
            </a:r>
            <a:r>
              <a:rPr lang="en-US" sz="25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sau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 smtClean="0">
                <a:solidFill>
                  <a:srgbClr val="FF0000"/>
                </a:solidFill>
                <a:latin typeface="+mj-lt"/>
              </a:rPr>
              <a:t>lần</a:t>
            </a:r>
            <a:r>
              <a:rPr lang="en-US" sz="25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nguyên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phân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sẽ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tạo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ra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hai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tế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mới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giống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ban </a:t>
            </a:r>
            <a:r>
              <a:rPr lang="en-US" sz="2500" dirty="0" err="1">
                <a:solidFill>
                  <a:srgbClr val="0000FF"/>
                </a:solidFill>
                <a:latin typeface="+mj-lt"/>
              </a:rPr>
              <a:t>đầu</a:t>
            </a:r>
            <a:r>
              <a:rPr lang="en-US" sz="25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2500" dirty="0">
              <a:solidFill>
                <a:srgbClr val="0000F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" y="2268110"/>
                <a:ext cx="9143997" cy="4580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500" b="1" i="1" dirty="0" smtClean="0">
                    <a:solidFill>
                      <a:srgbClr val="00CC00"/>
                    </a:solidFill>
                    <a:latin typeface="+mj-lt"/>
                  </a:rPr>
                  <a:t>Giải</a:t>
                </a:r>
                <a:endParaRPr lang="en-US" sz="2500" dirty="0">
                  <a:solidFill>
                    <a:srgbClr val="00CC00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err="1">
                    <a:latin typeface="+mj-lt"/>
                  </a:rPr>
                  <a:t>Gọi</a:t>
                </a:r>
                <a:r>
                  <a:rPr lang="en-US" sz="2500" dirty="0">
                    <a:latin typeface="+mj-lt"/>
                  </a:rPr>
                  <a:t> x, y, z </a:t>
                </a:r>
                <a:r>
                  <a:rPr lang="en-US" sz="2500" dirty="0" err="1">
                    <a:latin typeface="+mj-lt"/>
                  </a:rPr>
                  <a:t>lần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lượt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là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số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lần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nguyên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phân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của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mỗi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tế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bào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i="1" dirty="0">
                    <a:latin typeface="+mj-lt"/>
                  </a:rPr>
                  <a:t>A</a:t>
                </a:r>
                <a:r>
                  <a:rPr lang="en-US" sz="2500" dirty="0">
                    <a:latin typeface="+mj-lt"/>
                  </a:rPr>
                  <a:t>, </a:t>
                </a:r>
                <a:r>
                  <a:rPr lang="en-US" sz="2500" i="1" dirty="0">
                    <a:latin typeface="+mj-lt"/>
                  </a:rPr>
                  <a:t>B</a:t>
                </a:r>
                <a:r>
                  <a:rPr lang="en-US" sz="2500" dirty="0">
                    <a:latin typeface="+mj-lt"/>
                  </a:rPr>
                  <a:t>, </a:t>
                </a:r>
                <a:r>
                  <a:rPr lang="en-US" sz="2500" i="1" dirty="0">
                    <a:latin typeface="+mj-lt"/>
                  </a:rPr>
                  <a:t>C</a:t>
                </a:r>
                <a:r>
                  <a:rPr lang="en-US" sz="2500" dirty="0">
                    <a:latin typeface="+mj-lt"/>
                  </a:rPr>
                  <a:t> </a:t>
                </a:r>
                <a:endParaRPr lang="en-US" sz="2500" dirty="0" smtClean="0">
                  <a:latin typeface="+mj-lt"/>
                </a:endParaRPr>
              </a:p>
              <a:p>
                <a:r>
                  <a:rPr lang="en-US" sz="2500" dirty="0" smtClean="0">
                    <a:latin typeface="+mj-lt"/>
                  </a:rPr>
                  <a:t>(</a:t>
                </a:r>
                <a:r>
                  <a:rPr lang="en-US" sz="2500" dirty="0" err="1" smtClean="0">
                    <a:latin typeface="+mj-lt"/>
                  </a:rPr>
                  <a:t>với</a:t>
                </a:r>
                <a:r>
                  <a:rPr lang="en-US" sz="2500" dirty="0" smtClean="0">
                    <a:latin typeface="+mj-lt"/>
                  </a:rPr>
                  <a:t> x</a:t>
                </a:r>
                <a:r>
                  <a:rPr lang="en-US" sz="2500" dirty="0">
                    <a:latin typeface="+mj-lt"/>
                  </a:rPr>
                  <a:t>, y, z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500" dirty="0">
                    <a:latin typeface="+mj-lt"/>
                  </a:rPr>
                  <a:t> N</a:t>
                </a:r>
                <a:r>
                  <a:rPr lang="en-US" sz="2500" dirty="0" smtClean="0">
                    <a:latin typeface="+mj-lt"/>
                  </a:rPr>
                  <a:t>). Ta </a:t>
                </a:r>
                <a:r>
                  <a:rPr lang="en-US" sz="2500" dirty="0" err="1">
                    <a:latin typeface="+mj-lt"/>
                  </a:rPr>
                  <a:t>có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hpt</a:t>
                </a:r>
                <a:r>
                  <a:rPr lang="en-US" sz="2500" dirty="0" smtClean="0">
                    <a:latin typeface="+mj-lt"/>
                  </a:rPr>
                  <a:t>:</a:t>
                </a:r>
                <a:endParaRPr lang="en-US" sz="25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=88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=2.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i="1" dirty="0" smtClean="0"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latin typeface="Cambria Math" panose="02040503050406030204" pitchFamily="18" charset="0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=88</m:t>
                              </m:r>
                            </m:e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 smtClean="0">
                  <a:latin typeface="+mj-lt"/>
                </a:endParaRPr>
              </a:p>
              <a:p>
                <a:r>
                  <a:rPr lang="en-US" sz="2500" dirty="0" err="1" smtClean="0">
                    <a:latin typeface="+mj-lt"/>
                  </a:rPr>
                  <a:t>Vậy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số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lần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nguyên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phân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của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mỗi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tế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bào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i="1" dirty="0">
                    <a:latin typeface="+mj-lt"/>
                  </a:rPr>
                  <a:t>A</a:t>
                </a:r>
                <a:r>
                  <a:rPr lang="en-US" sz="2500" dirty="0">
                    <a:latin typeface="+mj-lt"/>
                  </a:rPr>
                  <a:t>, </a:t>
                </a:r>
                <a:r>
                  <a:rPr lang="en-US" sz="2500" i="1" dirty="0">
                    <a:latin typeface="+mj-lt"/>
                  </a:rPr>
                  <a:t>B</a:t>
                </a:r>
                <a:r>
                  <a:rPr lang="en-US" sz="2500" dirty="0">
                    <a:latin typeface="+mj-lt"/>
                  </a:rPr>
                  <a:t>, </a:t>
                </a:r>
                <a:r>
                  <a:rPr lang="en-US" sz="2500" i="1" dirty="0">
                    <a:latin typeface="+mj-lt"/>
                  </a:rPr>
                  <a:t>C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lần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lượt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là</a:t>
                </a:r>
                <a:r>
                  <a:rPr lang="en-US" sz="2500" dirty="0">
                    <a:latin typeface="+mj-lt"/>
                  </a:rPr>
                  <a:t> 3</a:t>
                </a:r>
                <a:r>
                  <a:rPr lang="en-US" sz="2500" dirty="0" smtClean="0">
                    <a:latin typeface="+mj-lt"/>
                  </a:rPr>
                  <a:t>, 4</a:t>
                </a:r>
                <a:r>
                  <a:rPr lang="en-US" sz="2500" dirty="0">
                    <a:latin typeface="+mj-lt"/>
                  </a:rPr>
                  <a:t>, 6.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268110"/>
                <a:ext cx="9143997" cy="4580741"/>
              </a:xfrm>
              <a:prstGeom prst="rect">
                <a:avLst/>
              </a:prstGeom>
              <a:blipFill rotWithShape="1">
                <a:blip r:embed="rId2"/>
                <a:stretch>
                  <a:fillRect l="-1067" t="-932" r="-1067" b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57675" y="2233995"/>
            <a:ext cx="64404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r>
              <a:rPr lang="en-US" sz="2500" b="1" dirty="0" smtClean="0">
                <a:solidFill>
                  <a:srgbClr val="CC00CC"/>
                </a:solidFill>
              </a:rPr>
              <a:t> </a:t>
            </a:r>
            <a:r>
              <a:rPr lang="en-US" sz="2500" b="1" dirty="0" err="1" smtClean="0">
                <a:solidFill>
                  <a:srgbClr val="CC00CC"/>
                </a:solidFill>
              </a:rPr>
              <a:t>tế</a:t>
            </a:r>
            <a:r>
              <a:rPr lang="en-US" sz="2500" b="1" dirty="0" smtClean="0">
                <a:solidFill>
                  <a:srgbClr val="CC00CC"/>
                </a:solidFill>
              </a:rPr>
              <a:t> </a:t>
            </a:r>
            <a:r>
              <a:rPr lang="en-US" sz="2500" b="1" dirty="0" err="1" smtClean="0">
                <a:solidFill>
                  <a:srgbClr val="CC00CC"/>
                </a:solidFill>
              </a:rPr>
              <a:t>bào</a:t>
            </a:r>
            <a:r>
              <a:rPr lang="en-US" sz="2500" b="1" dirty="0" smtClean="0">
                <a:solidFill>
                  <a:srgbClr val="CC00CC"/>
                </a:solidFill>
              </a:rPr>
              <a:t> </a:t>
            </a:r>
            <a:r>
              <a:rPr lang="en-US" sz="2500" b="1" dirty="0" err="1" smtClean="0">
                <a:solidFill>
                  <a:srgbClr val="CC00CC"/>
                </a:solidFill>
              </a:rPr>
              <a:t>sau</a:t>
            </a:r>
            <a:r>
              <a:rPr lang="en-US" sz="2500" b="1" dirty="0" smtClean="0">
                <a:solidFill>
                  <a:srgbClr val="CC00CC"/>
                </a:solidFill>
              </a:rPr>
              <a:t> </a:t>
            </a:r>
            <a:r>
              <a:rPr lang="en-US" sz="2500" b="1" i="1" dirty="0" smtClean="0">
                <a:solidFill>
                  <a:srgbClr val="CC00CC"/>
                </a:solidFill>
              </a:rPr>
              <a:t>n</a:t>
            </a:r>
            <a:r>
              <a:rPr lang="en-US" sz="2500" b="1" dirty="0" smtClean="0">
                <a:solidFill>
                  <a:srgbClr val="CC00CC"/>
                </a:solidFill>
              </a:rPr>
              <a:t> </a:t>
            </a:r>
            <a:r>
              <a:rPr lang="en-US" sz="2500" b="1" dirty="0" err="1" smtClean="0">
                <a:solidFill>
                  <a:srgbClr val="CC00CC"/>
                </a:solidFill>
              </a:rPr>
              <a:t>lần</a:t>
            </a:r>
            <a:r>
              <a:rPr lang="en-US" sz="2500" b="1" dirty="0" smtClean="0">
                <a:solidFill>
                  <a:srgbClr val="CC00CC"/>
                </a:solidFill>
              </a:rPr>
              <a:t> </a:t>
            </a:r>
            <a:r>
              <a:rPr lang="en-US" sz="2500" b="1" dirty="0" err="1" smtClean="0">
                <a:solidFill>
                  <a:srgbClr val="CC00CC"/>
                </a:solidFill>
              </a:rPr>
              <a:t>nguyên</a:t>
            </a:r>
            <a:r>
              <a:rPr lang="en-US" sz="2500" b="1" dirty="0" smtClean="0">
                <a:solidFill>
                  <a:srgbClr val="CC00CC"/>
                </a:solidFill>
              </a:rPr>
              <a:t> </a:t>
            </a:r>
            <a:r>
              <a:rPr lang="en-US" sz="2500" b="1" dirty="0" err="1" smtClean="0">
                <a:solidFill>
                  <a:srgbClr val="CC00CC"/>
                </a:solidFill>
              </a:rPr>
              <a:t>phân</a:t>
            </a:r>
            <a:r>
              <a:rPr lang="en-US" sz="2500" b="1" dirty="0" smtClean="0">
                <a:solidFill>
                  <a:srgbClr val="CC00CC"/>
                </a:solidFill>
              </a:rPr>
              <a:t> </a:t>
            </a:r>
            <a:r>
              <a:rPr lang="en-US" sz="2500" b="1" dirty="0" err="1" smtClean="0">
                <a:solidFill>
                  <a:srgbClr val="CC00CC"/>
                </a:solidFill>
              </a:rPr>
              <a:t>tạo</a:t>
            </a:r>
            <a:r>
              <a:rPr lang="en-US" sz="2500" b="1" dirty="0" smtClean="0">
                <a:solidFill>
                  <a:srgbClr val="CC00CC"/>
                </a:solidFill>
              </a:rPr>
              <a:t> </a:t>
            </a:r>
            <a:r>
              <a:rPr lang="en-US" sz="2500" b="1" dirty="0" err="1" smtClean="0">
                <a:solidFill>
                  <a:srgbClr val="CC00CC"/>
                </a:solidFill>
              </a:rPr>
              <a:t>ra</a:t>
            </a:r>
            <a:r>
              <a:rPr lang="en-US" sz="2500" b="1" dirty="0" smtClean="0">
                <a:solidFill>
                  <a:srgbClr val="CC00CC"/>
                </a:solidFill>
              </a:rPr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?</a:t>
            </a:r>
            <a:r>
              <a:rPr lang="en-US" sz="2500" b="1" dirty="0" smtClean="0">
                <a:solidFill>
                  <a:srgbClr val="CC00CC"/>
                </a:solidFill>
              </a:rPr>
              <a:t>   </a:t>
            </a:r>
            <a:r>
              <a:rPr lang="en-US" sz="2500" b="1" dirty="0" err="1" smtClean="0">
                <a:solidFill>
                  <a:srgbClr val="CC00CC"/>
                </a:solidFill>
              </a:rPr>
              <a:t>tế</a:t>
            </a:r>
            <a:r>
              <a:rPr lang="en-US" sz="2500" b="1" dirty="0" smtClean="0">
                <a:solidFill>
                  <a:srgbClr val="CC00CC"/>
                </a:solidFill>
              </a:rPr>
              <a:t> </a:t>
            </a:r>
            <a:r>
              <a:rPr lang="en-US" sz="2500" b="1" dirty="0" err="1" smtClean="0">
                <a:solidFill>
                  <a:srgbClr val="CC00CC"/>
                </a:solidFill>
              </a:rPr>
              <a:t>bào</a:t>
            </a:r>
            <a:endParaRPr lang="en-US" sz="2500" b="1" dirty="0">
              <a:solidFill>
                <a:srgbClr val="CC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15525" y="3424710"/>
                <a:ext cx="3363998" cy="1270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=88</m:t>
                              </m:r>
                            </m:e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−2.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500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525" y="3424710"/>
                <a:ext cx="3363998" cy="1270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53526" y="4940755"/>
                <a:ext cx="1981503" cy="1272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=8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=16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n-US" sz="25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=64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26" y="4940755"/>
                <a:ext cx="1981503" cy="12725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65473" y="4948770"/>
                <a:ext cx="2917786" cy="1264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500" i="1" smtClean="0">
                        <a:latin typeface="Cambria Math"/>
                        <a:ea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=3</m:t>
                            </m:r>
                          </m:e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=4</m:t>
                            </m:r>
                          </m:e>
                          <m:e>
                            <m:r>
                              <a:rPr lang="en-US" sz="25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=6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500" dirty="0"/>
                  <a:t> (</a:t>
                </a:r>
                <a:r>
                  <a:rPr lang="en-US" sz="2500" dirty="0" err="1"/>
                  <a:t>thỏa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đk</a:t>
                </a:r>
                <a:r>
                  <a:rPr lang="en-US" sz="2500" dirty="0"/>
                  <a:t>).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473" y="4948770"/>
                <a:ext cx="2917786" cy="1264513"/>
              </a:xfrm>
              <a:prstGeom prst="rect">
                <a:avLst/>
              </a:prstGeom>
              <a:blipFill rotWithShape="1">
                <a:blip r:embed="rId5"/>
                <a:stretch>
                  <a:fillRect r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845245" y="2222083"/>
            <a:ext cx="5453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2</a:t>
            </a:r>
            <a:r>
              <a:rPr lang="en-US" sz="2600" b="1" i="1" baseline="30000" dirty="0">
                <a:solidFill>
                  <a:srgbClr val="FF0000"/>
                </a:solidFill>
              </a:rPr>
              <a:t>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endParaRPr lang="en-US" sz="2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07074" y="4302828"/>
                <a:ext cx="1212575" cy="833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500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500" b="0" i="1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500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500" b="0" i="1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500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en-US" sz="25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074" y="4302828"/>
                <a:ext cx="1212575" cy="8330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03635" y="3211346"/>
                <a:ext cx="3443891" cy="1779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=88</m:t>
                              </m:r>
                            </m:e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−2.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5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5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5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635" y="3211346"/>
                <a:ext cx="3443891" cy="17797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29040" y="4494825"/>
                <a:ext cx="1005660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i="1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500" i="1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500" i="1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500" i="1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500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040" y="4494825"/>
                <a:ext cx="1005660" cy="477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658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  <p:bldP spid="6" grpId="0"/>
      <p:bldP spid="7" grpId="0"/>
      <p:bldP spid="7" grpId="1"/>
      <p:bldP spid="11" grpId="0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27" y="6059"/>
            <a:ext cx="9134373" cy="26988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 smtClean="0">
                <a:solidFill>
                  <a:srgbClr val="FF9900"/>
                </a:solidFill>
                <a:latin typeface="+mj-lt"/>
                <a:cs typeface="Arial" panose="020B0604020202020204" pitchFamily="34" charset="0"/>
              </a:rPr>
              <a:t>HĐVD 1/17SGK: 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Ba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CC00"/>
                </a:solidFill>
                <a:latin typeface="+mj-lt"/>
              </a:rPr>
              <a:t>A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, </a:t>
            </a:r>
            <a:r>
              <a:rPr lang="en-US" sz="2500" i="1" dirty="0">
                <a:solidFill>
                  <a:srgbClr val="00CC00"/>
                </a:solidFill>
                <a:latin typeface="+mj-lt"/>
              </a:rPr>
              <a:t>B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, </a:t>
            </a:r>
            <a:r>
              <a:rPr lang="en-US" sz="2500" i="1" dirty="0">
                <a:solidFill>
                  <a:srgbClr val="00CC00"/>
                </a:solidFill>
                <a:latin typeface="+mj-lt"/>
              </a:rPr>
              <a:t>C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thực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hiện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nguyên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phân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lượt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3, 4, 7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tổng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con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tạo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ra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480.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Biết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rằng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khi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chưa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thực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hiện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nguyên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phân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CC00"/>
                </a:solidFill>
                <a:latin typeface="+mj-lt"/>
              </a:rPr>
              <a:t>B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bằng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tổng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CC00"/>
                </a:solidFill>
                <a:latin typeface="+mj-lt"/>
              </a:rPr>
              <a:t>A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CC00"/>
                </a:solidFill>
                <a:latin typeface="+mj-lt"/>
              </a:rPr>
              <a:t>C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. Sau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khi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thực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hiện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nguyên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phân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tổng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con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CC00"/>
                </a:solidFill>
                <a:latin typeface="+mj-lt"/>
              </a:rPr>
              <a:t>A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CC00"/>
                </a:solidFill>
                <a:latin typeface="+mj-lt"/>
              </a:rPr>
              <a:t>C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tạo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ra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gấp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năm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con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00CC00"/>
                </a:solidFill>
                <a:latin typeface="+mj-lt"/>
              </a:rPr>
              <a:t>B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tạo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ra.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Tính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tế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bào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con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lúc</a:t>
            </a:r>
            <a:r>
              <a:rPr lang="en-US" sz="2500" dirty="0">
                <a:solidFill>
                  <a:srgbClr val="00CC00"/>
                </a:solidFill>
                <a:latin typeface="+mj-lt"/>
              </a:rPr>
              <a:t> ban </a:t>
            </a:r>
            <a:r>
              <a:rPr lang="en-US" sz="2500" dirty="0" err="1">
                <a:solidFill>
                  <a:srgbClr val="00CC00"/>
                </a:solidFill>
                <a:latin typeface="+mj-lt"/>
              </a:rPr>
              <a:t>đầu</a:t>
            </a:r>
            <a:r>
              <a:rPr lang="en-US" sz="2500" dirty="0" smtClean="0">
                <a:solidFill>
                  <a:srgbClr val="00CC00"/>
                </a:solidFill>
                <a:latin typeface="+mj-lt"/>
              </a:rPr>
              <a:t>.</a:t>
            </a:r>
            <a:endParaRPr lang="en-US" sz="2500" dirty="0">
              <a:solidFill>
                <a:srgbClr val="00CC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9086" y="2712867"/>
            <a:ext cx="666349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dirty="0" smtClean="0">
                <a:solidFill>
                  <a:srgbClr val="FF0000"/>
                </a:solidFill>
              </a:rPr>
              <a:t>1 </a:t>
            </a:r>
            <a:r>
              <a:rPr lang="en-US" sz="2500" dirty="0" err="1" smtClean="0">
                <a:solidFill>
                  <a:srgbClr val="FF0000"/>
                </a:solidFill>
              </a:rPr>
              <a:t>tế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bào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sau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i="1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lần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nguyên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phân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tạo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ra</a:t>
            </a:r>
            <a:r>
              <a:rPr lang="en-US" sz="2500" dirty="0" smtClean="0">
                <a:solidFill>
                  <a:srgbClr val="FF0000"/>
                </a:solidFill>
              </a:rPr>
              <a:t> 2</a:t>
            </a:r>
            <a:r>
              <a:rPr lang="en-US" sz="2500" i="1" baseline="300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FF0000"/>
                </a:solidFill>
              </a:rPr>
              <a:t>  </a:t>
            </a:r>
            <a:r>
              <a:rPr lang="en-US" sz="2500" dirty="0" err="1" smtClean="0">
                <a:solidFill>
                  <a:srgbClr val="FF0000"/>
                </a:solidFill>
              </a:rPr>
              <a:t>tế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bào</a:t>
            </a:r>
            <a:endParaRPr lang="en-US" sz="2500" dirty="0" smtClean="0">
              <a:solidFill>
                <a:srgbClr val="FF0000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500" b="1" i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tế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bào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sau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i="1" dirty="0">
                <a:solidFill>
                  <a:srgbClr val="FF0000"/>
                </a:solidFill>
              </a:rPr>
              <a:t>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lần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nguyên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phân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tạo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ra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00CC00"/>
                </a:solidFill>
              </a:rPr>
              <a:t>?</a:t>
            </a:r>
            <a:r>
              <a:rPr lang="en-US" sz="2500" dirty="0" smtClean="0">
                <a:solidFill>
                  <a:srgbClr val="FF0000"/>
                </a:solidFill>
              </a:rPr>
              <a:t>        </a:t>
            </a:r>
            <a:r>
              <a:rPr lang="en-US" sz="2500" dirty="0" err="1" smtClean="0">
                <a:solidFill>
                  <a:srgbClr val="FF0000"/>
                </a:solidFill>
              </a:rPr>
              <a:t>tế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bào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7" y="2723964"/>
            <a:ext cx="13195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solidFill>
                  <a:srgbClr val="0000FF"/>
                </a:solidFill>
              </a:rPr>
              <a:t>Câu</a:t>
            </a:r>
            <a:r>
              <a:rPr lang="en-US" sz="2500" dirty="0" smtClean="0">
                <a:solidFill>
                  <a:srgbClr val="0000FF"/>
                </a:solidFill>
              </a:rPr>
              <a:t> </a:t>
            </a:r>
            <a:r>
              <a:rPr lang="en-US" sz="2500" dirty="0" err="1" smtClean="0">
                <a:solidFill>
                  <a:srgbClr val="0000FF"/>
                </a:solidFill>
              </a:rPr>
              <a:t>hỏi</a:t>
            </a:r>
            <a:r>
              <a:rPr lang="en-US" sz="2500" dirty="0" smtClean="0">
                <a:solidFill>
                  <a:srgbClr val="0000FF"/>
                </a:solidFill>
              </a:rPr>
              <a:t>: </a:t>
            </a:r>
            <a:endParaRPr lang="en-US" sz="25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38" y="3646763"/>
                <a:ext cx="9134362" cy="2369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500" dirty="0" smtClean="0">
                    <a:latin typeface="+mj-lt"/>
                  </a:rPr>
                  <a:t>Gọi x, y, z </a:t>
                </a:r>
                <a:r>
                  <a:rPr lang="en-US" sz="2500" dirty="0" err="1">
                    <a:latin typeface="+mj-lt"/>
                  </a:rPr>
                  <a:t>lần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lượt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là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số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tế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bào</a:t>
                </a:r>
                <a:r>
                  <a:rPr lang="en-US" sz="2500" dirty="0" smtClean="0">
                    <a:latin typeface="+mj-lt"/>
                  </a:rPr>
                  <a:t> con </a:t>
                </a:r>
                <a:r>
                  <a:rPr lang="en-US" sz="2500" dirty="0" err="1" smtClean="0">
                    <a:latin typeface="+mj-lt"/>
                  </a:rPr>
                  <a:t>lúc</a:t>
                </a:r>
                <a:r>
                  <a:rPr lang="en-US" sz="2500" dirty="0" smtClean="0">
                    <a:latin typeface="+mj-lt"/>
                  </a:rPr>
                  <a:t> ban </a:t>
                </a:r>
                <a:r>
                  <a:rPr lang="en-US" sz="2500" dirty="0" err="1" smtClean="0">
                    <a:latin typeface="+mj-lt"/>
                  </a:rPr>
                  <a:t>đầu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của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loại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tế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bào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i="1" dirty="0" smtClean="0">
                    <a:latin typeface="+mj-lt"/>
                  </a:rPr>
                  <a:t>A</a:t>
                </a:r>
                <a:r>
                  <a:rPr lang="en-US" sz="2500" dirty="0">
                    <a:latin typeface="+mj-lt"/>
                  </a:rPr>
                  <a:t>, </a:t>
                </a:r>
                <a:r>
                  <a:rPr lang="en-US" sz="2500" i="1" dirty="0">
                    <a:latin typeface="+mj-lt"/>
                  </a:rPr>
                  <a:t>B</a:t>
                </a:r>
                <a:r>
                  <a:rPr lang="en-US" sz="2500" dirty="0">
                    <a:latin typeface="+mj-lt"/>
                  </a:rPr>
                  <a:t>, </a:t>
                </a:r>
                <a:r>
                  <a:rPr lang="en-US" sz="2500" i="1" dirty="0" smtClean="0">
                    <a:latin typeface="+mj-lt"/>
                  </a:rPr>
                  <a:t>C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smtClean="0">
                    <a:latin typeface="+mj-lt"/>
                  </a:rPr>
                  <a:t>(x</a:t>
                </a:r>
                <a:r>
                  <a:rPr lang="en-US" sz="2500" dirty="0">
                    <a:latin typeface="+mj-lt"/>
                  </a:rPr>
                  <a:t>, y, z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∈</m:t>
                    </m:r>
                  </m:oMath>
                </a14:m>
                <a:r>
                  <a:rPr lang="en-US" sz="2500" dirty="0">
                    <a:latin typeface="+mj-lt"/>
                  </a:rPr>
                  <a:t> N). Ta </a:t>
                </a:r>
                <a:r>
                  <a:rPr lang="en-US" sz="2500" dirty="0" err="1">
                    <a:latin typeface="+mj-lt"/>
                  </a:rPr>
                  <a:t>có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hpt</a:t>
                </a:r>
                <a:r>
                  <a:rPr lang="en-US" sz="2500" dirty="0">
                    <a:latin typeface="+mj-lt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5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5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sz="25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=5.</m:t>
                              </m:r>
                              <m:sSup>
                                <m:sSupPr>
                                  <m:ctrlPr>
                                    <a:rPr lang="en-U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500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" y="3646763"/>
                <a:ext cx="9134362" cy="2369688"/>
              </a:xfrm>
              <a:prstGeom prst="rect">
                <a:avLst/>
              </a:prstGeom>
              <a:blipFill rotWithShape="1">
                <a:blip r:embed="rId2"/>
                <a:stretch>
                  <a:fillRect l="-1135" t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78356" y="3169709"/>
                <a:ext cx="82208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56" y="3169709"/>
                <a:ext cx="822085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6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6" y="6510"/>
            <a:ext cx="9139173" cy="5793894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5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Ví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dụ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3/15SGK: </a:t>
            </a:r>
            <a:r>
              <a:rPr lang="en-US" altLang="en-US" sz="2500" dirty="0" err="1" smtClean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Để</a:t>
            </a:r>
            <a:r>
              <a:rPr lang="en-US" altLang="en-US" sz="2500" dirty="0" smtClean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nghiên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cứu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tác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dụng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của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ba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loại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vitamin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kết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hợp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với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nhau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,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một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nhà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sinh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vật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học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muốn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mỗi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con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thỏ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trong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phòng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thí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nghiệm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có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chế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độ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ăn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uống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hằng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ngày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chứa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chính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xác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15 mg thiamine (B1), 40 mg riboflavin (B2)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và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10 mg niacin (B3).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Có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ba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loại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thức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ăn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với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hàm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lượng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vitamin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được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bởi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bảng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dưới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đây</a:t>
            </a:r>
            <a:r>
              <a:rPr lang="en-US" altLang="en-US" sz="2500" dirty="0" smtClean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:</a:t>
            </a: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500" dirty="0">
              <a:solidFill>
                <a:srgbClr val="0000FF"/>
              </a:solidFill>
              <a:latin typeface="+mj-lt"/>
              <a:ea typeface="Malgun Gothic" pitchFamily="34" charset="-127"/>
              <a:cs typeface="Times New Roman" pitchFamily="18" charset="0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500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500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500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500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500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lvl="0" defTabSz="9144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 err="1" smtClean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Mỗi</a:t>
            </a:r>
            <a:r>
              <a:rPr lang="en-US" altLang="en-US" sz="2500" dirty="0" smtClean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con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thỏ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cần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phải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được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cung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cấp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bao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nhiêu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gam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thức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ăn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mỗi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loại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trong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một</a:t>
            </a:r>
            <a:r>
              <a:rPr lang="en-US" altLang="en-US" sz="2500" dirty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ngày</a:t>
            </a:r>
            <a:r>
              <a:rPr lang="en-US" altLang="en-US" sz="2500" dirty="0" smtClean="0">
                <a:solidFill>
                  <a:srgbClr val="0000FF"/>
                </a:solidFill>
                <a:latin typeface="+mj-lt"/>
                <a:ea typeface="Malgun Gothic" pitchFamily="34" charset="-127"/>
                <a:cs typeface="Times New Roman" pitchFamily="18" charset="0"/>
              </a:rPr>
              <a:t>?</a:t>
            </a:r>
            <a:r>
              <a:rPr lang="en-US" sz="2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5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" y="2254490"/>
            <a:ext cx="7761064" cy="252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1" y="5320796"/>
                <a:ext cx="9143999" cy="1408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sz="2500" b="1" i="1" dirty="0" err="1">
                    <a:solidFill>
                      <a:srgbClr val="00CC00"/>
                    </a:solidFill>
                  </a:rPr>
                  <a:t>Giải</a:t>
                </a:r>
                <a:endParaRPr lang="en-US" sz="2500" dirty="0">
                  <a:solidFill>
                    <a:srgbClr val="00CC00"/>
                  </a:solidFill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err="1"/>
                  <a:t>Gọi</a:t>
                </a:r>
                <a:r>
                  <a:rPr lang="en-US" sz="2500" dirty="0"/>
                  <a:t> x, y, z </a:t>
                </a:r>
                <a:r>
                  <a:rPr lang="en-US" sz="2500" dirty="0" err="1"/>
                  <a:t>lần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lượt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là</a:t>
                </a:r>
                <a:r>
                  <a:rPr lang="en-US" sz="2500" dirty="0"/>
                  <a:t> </a:t>
                </a:r>
                <a:r>
                  <a:rPr lang="en-US" sz="2500" dirty="0" err="1"/>
                  <a:t>số</a:t>
                </a:r>
                <a:r>
                  <a:rPr lang="en-US" sz="2500" dirty="0"/>
                  <a:t> gam </a:t>
                </a:r>
                <a:r>
                  <a:rPr lang="en-US" sz="2500" dirty="0" err="1"/>
                  <a:t>thức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ăn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loại</a:t>
                </a:r>
                <a:r>
                  <a:rPr lang="en-US" sz="2500" dirty="0"/>
                  <a:t> </a:t>
                </a:r>
                <a:r>
                  <a:rPr lang="en-US" sz="2500" i="1" dirty="0"/>
                  <a:t>I</a:t>
                </a:r>
                <a:r>
                  <a:rPr lang="en-US" sz="2500" dirty="0"/>
                  <a:t>, </a:t>
                </a:r>
                <a:r>
                  <a:rPr lang="en-US" sz="2500" i="1" dirty="0"/>
                  <a:t>II</a:t>
                </a:r>
                <a:r>
                  <a:rPr lang="en-US" sz="2500" dirty="0"/>
                  <a:t>, </a:t>
                </a:r>
                <a:r>
                  <a:rPr lang="en-US" sz="2500" i="1" dirty="0"/>
                  <a:t>III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mà</a:t>
                </a:r>
                <a:r>
                  <a:rPr lang="en-US" sz="2500" dirty="0"/>
                  <a:t> </a:t>
                </a:r>
                <a:r>
                  <a:rPr lang="en-US" sz="2500" dirty="0" err="1"/>
                  <a:t>mỗi</a:t>
                </a:r>
                <a:r>
                  <a:rPr lang="en-US" sz="2500" dirty="0"/>
                  <a:t> con </a:t>
                </a:r>
                <a:r>
                  <a:rPr lang="en-US" sz="2500" dirty="0" err="1"/>
                  <a:t>thỏ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ăn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trong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một</a:t>
                </a:r>
                <a:r>
                  <a:rPr lang="en-US" sz="2500" dirty="0"/>
                  <a:t> </a:t>
                </a:r>
                <a:r>
                  <a:rPr lang="en-US" sz="2500" dirty="0" err="1" smtClean="0"/>
                  <a:t>ngày</a:t>
                </a:r>
                <a:r>
                  <a:rPr lang="en-US" sz="2500" dirty="0" smtClean="0"/>
                  <a:t> (x, y, z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smtClean="0"/>
                  <a:t>0).</a:t>
                </a:r>
                <a:endParaRPr lang="en-US" sz="25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320796"/>
                <a:ext cx="9143999" cy="1408078"/>
              </a:xfrm>
              <a:prstGeom prst="rect">
                <a:avLst/>
              </a:prstGeom>
              <a:blipFill rotWithShape="1">
                <a:blip r:embed="rId3"/>
                <a:stretch>
                  <a:fillRect l="-1067" t="-1299" r="-1067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7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5565" y="3306946"/>
                <a:ext cx="9144000" cy="3541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500" dirty="0" smtClean="0"/>
                  <a:t>Ta </a:t>
                </a:r>
                <a:r>
                  <a:rPr lang="en-US" sz="2500" dirty="0" err="1"/>
                  <a:t>có</a:t>
                </a:r>
                <a:r>
                  <a:rPr lang="en-US" sz="2500" dirty="0"/>
                  <a:t> </a:t>
                </a:r>
                <a:r>
                  <a:rPr lang="en-US" sz="2500" dirty="0" err="1"/>
                  <a:t>hpt</a:t>
                </a:r>
                <a:r>
                  <a:rPr lang="en-US" sz="25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500" i="1">
                                <a:latin typeface="Cambria Math"/>
                              </a:rPr>
                              <m:t>0,03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+0,02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+0,02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=15</m:t>
                            </m:r>
                          </m:e>
                          <m:e>
                            <m:r>
                              <a:rPr lang="en-US" sz="2500" i="1">
                                <a:latin typeface="Cambria Math"/>
                              </a:rPr>
                              <m:t>0,07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+0,05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+0,07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=40</m:t>
                            </m:r>
                          </m:e>
                          <m:e>
                            <m:r>
                              <a:rPr lang="en-US" sz="2500" i="1">
                                <a:latin typeface="Cambria Math"/>
                              </a:rPr>
                              <m:t>0,02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+0,02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+0,01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=10</m:t>
                            </m:r>
                          </m:e>
                        </m:eqArr>
                      </m:e>
                    </m:d>
                  </m:oMath>
                </a14:m>
                <a:endParaRPr lang="en-US" sz="2500" i="1" dirty="0" smtClean="0"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smtClean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  <a:ea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5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=300</m:t>
                            </m:r>
                          </m:e>
                          <m:e>
                            <m:r>
                              <a:rPr lang="en-US" sz="25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=100</m:t>
                            </m:r>
                          </m:e>
                          <m:e>
                            <m:r>
                              <a:rPr lang="en-US" sz="25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2500" i="1">
                                <a:latin typeface="Cambria Math"/>
                              </a:rPr>
                              <m:t>=200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500" dirty="0" smtClean="0"/>
                  <a:t> (</a:t>
                </a:r>
                <a:r>
                  <a:rPr lang="en-US" sz="2500" dirty="0" err="1" smtClean="0"/>
                  <a:t>thỏa</a:t>
                </a:r>
                <a:r>
                  <a:rPr lang="en-US" sz="2500" dirty="0" smtClean="0"/>
                  <a:t> </a:t>
                </a:r>
                <a:r>
                  <a:rPr lang="en-US" sz="2500" dirty="0" err="1" smtClean="0"/>
                  <a:t>đk</a:t>
                </a:r>
                <a:r>
                  <a:rPr lang="en-US" sz="2500" dirty="0" smtClean="0"/>
                  <a:t>).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2500" dirty="0" err="1" smtClean="0">
                    <a:latin typeface="+mj-lt"/>
                  </a:rPr>
                  <a:t>Vậy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một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ngày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mỗi</a:t>
                </a:r>
                <a:r>
                  <a:rPr lang="en-US" sz="2500" dirty="0">
                    <a:latin typeface="+mj-lt"/>
                  </a:rPr>
                  <a:t> con </a:t>
                </a:r>
                <a:r>
                  <a:rPr lang="en-US" sz="2500" dirty="0" err="1">
                    <a:latin typeface="+mj-lt"/>
                  </a:rPr>
                  <a:t>thỏ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cần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được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cung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cấp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smtClean="0">
                    <a:latin typeface="+mj-lt"/>
                  </a:rPr>
                  <a:t>300 </a:t>
                </a:r>
                <a:r>
                  <a:rPr lang="en-US" sz="2500" dirty="0">
                    <a:latin typeface="+mj-lt"/>
                  </a:rPr>
                  <a:t>g </a:t>
                </a:r>
                <a:r>
                  <a:rPr lang="en-US" sz="2500" dirty="0" err="1">
                    <a:latin typeface="+mj-lt"/>
                  </a:rPr>
                  <a:t>thức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ăn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loại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i="1" dirty="0">
                    <a:latin typeface="+mj-lt"/>
                  </a:rPr>
                  <a:t>I</a:t>
                </a:r>
                <a:r>
                  <a:rPr lang="en-US" sz="2500" dirty="0">
                    <a:latin typeface="+mj-lt"/>
                  </a:rPr>
                  <a:t>, 100g </a:t>
                </a:r>
                <a:r>
                  <a:rPr lang="en-US" sz="2500" dirty="0" err="1">
                    <a:latin typeface="+mj-lt"/>
                  </a:rPr>
                  <a:t>thức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ăn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loại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i="1" dirty="0">
                    <a:latin typeface="+mj-lt"/>
                  </a:rPr>
                  <a:t>II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và</a:t>
                </a:r>
                <a:r>
                  <a:rPr lang="en-US" sz="2500" dirty="0">
                    <a:latin typeface="+mj-lt"/>
                  </a:rPr>
                  <a:t> 200 g </a:t>
                </a:r>
                <a:r>
                  <a:rPr lang="en-US" sz="2500" dirty="0" err="1">
                    <a:latin typeface="+mj-lt"/>
                  </a:rPr>
                  <a:t>thức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ăn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loại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i="1" dirty="0">
                    <a:latin typeface="+mj-lt"/>
                  </a:rPr>
                  <a:t>III</a:t>
                </a:r>
                <a:r>
                  <a:rPr lang="en-US" sz="25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65" y="3306946"/>
                <a:ext cx="9144000" cy="3541867"/>
              </a:xfrm>
              <a:prstGeom prst="rect">
                <a:avLst/>
              </a:prstGeom>
              <a:blipFill rotWithShape="1">
                <a:blip r:embed="rId2"/>
                <a:stretch>
                  <a:fillRect l="-1067" b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5" y="17616"/>
            <a:ext cx="8268102" cy="343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5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28" y="6059"/>
            <a:ext cx="9134372" cy="272382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 smtClean="0">
                <a:solidFill>
                  <a:srgbClr val="00CC00"/>
                </a:solidFill>
                <a:latin typeface="+mj-lt"/>
                <a:cs typeface="Arial" panose="020B0604020202020204" pitchFamily="34" charset="0"/>
              </a:rPr>
              <a:t>HĐTH 2/17SGK: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Một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nhà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hoá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học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có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ba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dung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dịch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cùng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một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acid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nhưng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với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nồng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độ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khác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nhau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10%, 20%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40%.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Trong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một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thí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nghiệm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tạo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ra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100 ml dung </a:t>
            </a:r>
            <a:r>
              <a:rPr lang="en-US" sz="2500" i="1" dirty="0" err="1">
                <a:solidFill>
                  <a:srgbClr val="FF0000"/>
                </a:solidFill>
                <a:latin typeface="+mj-lt"/>
              </a:rPr>
              <a:t>dịch</a:t>
            </a:r>
            <a:r>
              <a:rPr lang="en-US" sz="25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nồng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độ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18%,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nhà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hoá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học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đã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sử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dụng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lượng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dung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dịch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nồng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độ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10%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gấp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bốn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lượng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dung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dịch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nồng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độ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40%.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Tính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số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mililit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dung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dịch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loại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mà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nhà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hoá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học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đó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đã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sử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dụng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trong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thí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nghiệm</a:t>
            </a:r>
            <a:r>
              <a:rPr lang="en-US" sz="2500" dirty="0">
                <a:solidFill>
                  <a:srgbClr val="CC00CC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CC00CC"/>
                </a:solidFill>
                <a:latin typeface="+mj-lt"/>
              </a:rPr>
              <a:t>này</a:t>
            </a:r>
            <a:r>
              <a:rPr lang="en-US" sz="2500" dirty="0" smtClean="0">
                <a:solidFill>
                  <a:srgbClr val="CC00CC"/>
                </a:solidFill>
                <a:latin typeface="+mj-lt"/>
              </a:rPr>
              <a:t>.</a:t>
            </a:r>
            <a:endParaRPr lang="en-US" sz="2500" dirty="0">
              <a:solidFill>
                <a:srgbClr val="CC00CC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638" y="2751638"/>
                <a:ext cx="9134362" cy="2591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sz="2500" b="1" i="1" dirty="0" err="1" smtClean="0">
                    <a:solidFill>
                      <a:srgbClr val="0000FF"/>
                    </a:solidFill>
                    <a:latin typeface="+mj-lt"/>
                  </a:rPr>
                  <a:t>Giải</a:t>
                </a:r>
                <a:endParaRPr lang="en-US" sz="2500" b="1" i="1" dirty="0" smtClean="0">
                  <a:solidFill>
                    <a:srgbClr val="0000FF"/>
                  </a:solidFill>
                  <a:latin typeface="+mj-lt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2500" dirty="0" err="1" smtClean="0">
                    <a:latin typeface="+mj-lt"/>
                  </a:rPr>
                  <a:t>Gọi</a:t>
                </a:r>
                <a:r>
                  <a:rPr lang="en-US" sz="2500" dirty="0" smtClean="0">
                    <a:latin typeface="+mj-lt"/>
                  </a:rPr>
                  <a:t> x, y, z </a:t>
                </a:r>
                <a:r>
                  <a:rPr lang="en-US" sz="2500" dirty="0" err="1">
                    <a:latin typeface="+mj-lt"/>
                  </a:rPr>
                  <a:t>lần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lượt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là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số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mililit</a:t>
                </a:r>
                <a:r>
                  <a:rPr lang="en-US" sz="2500" dirty="0">
                    <a:latin typeface="+mj-lt"/>
                  </a:rPr>
                  <a:t> dung </a:t>
                </a:r>
                <a:r>
                  <a:rPr lang="en-US" sz="2500" dirty="0" err="1">
                    <a:latin typeface="+mj-lt"/>
                  </a:rPr>
                  <a:t>dịch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smtClean="0">
                    <a:latin typeface="+mj-lt"/>
                  </a:rPr>
                  <a:t>acid </a:t>
                </a:r>
                <a:r>
                  <a:rPr lang="en-US" sz="2500" dirty="0" err="1" smtClean="0">
                    <a:latin typeface="+mj-lt"/>
                  </a:rPr>
                  <a:t>có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nồng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 smtClean="0">
                    <a:latin typeface="+mj-lt"/>
                  </a:rPr>
                  <a:t>độ</a:t>
                </a:r>
                <a:r>
                  <a:rPr lang="en-US" sz="2500" dirty="0" smtClean="0">
                    <a:latin typeface="+mj-lt"/>
                  </a:rPr>
                  <a:t> 10%, 20% </a:t>
                </a:r>
                <a:r>
                  <a:rPr lang="en-US" sz="2500" dirty="0" err="1" smtClean="0">
                    <a:latin typeface="+mj-lt"/>
                  </a:rPr>
                  <a:t>và</a:t>
                </a:r>
                <a:r>
                  <a:rPr lang="en-US" sz="2500" dirty="0" smtClean="0">
                    <a:latin typeface="+mj-lt"/>
                  </a:rPr>
                  <a:t> 40% </a:t>
                </a:r>
                <a:r>
                  <a:rPr lang="en-US" sz="2500" dirty="0" err="1" smtClean="0">
                    <a:latin typeface="+mj-lt"/>
                  </a:rPr>
                  <a:t>đã</a:t>
                </a:r>
                <a:r>
                  <a:rPr lang="en-US" sz="2500" dirty="0" smtClean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sử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dụng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trong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thí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nghiệm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smtClean="0">
                    <a:latin typeface="+mj-lt"/>
                  </a:rPr>
                  <a:t>(</a:t>
                </a:r>
                <a:r>
                  <a:rPr lang="en-US" sz="2500" dirty="0">
                    <a:latin typeface="+mj-lt"/>
                  </a:rPr>
                  <a:t>x, y, z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500" dirty="0">
                    <a:latin typeface="+mj-lt"/>
                  </a:rPr>
                  <a:t> 0). Ta </a:t>
                </a:r>
                <a:r>
                  <a:rPr lang="en-US" sz="2500" dirty="0" err="1">
                    <a:latin typeface="+mj-lt"/>
                  </a:rPr>
                  <a:t>có</a:t>
                </a:r>
                <a:r>
                  <a:rPr lang="en-US" sz="2500" dirty="0">
                    <a:latin typeface="+mj-lt"/>
                  </a:rPr>
                  <a:t> </a:t>
                </a:r>
                <a:r>
                  <a:rPr lang="en-US" sz="2500" dirty="0" err="1">
                    <a:latin typeface="+mj-lt"/>
                  </a:rPr>
                  <a:t>hpt</a:t>
                </a:r>
                <a:r>
                  <a:rPr lang="en-US" sz="2500" dirty="0">
                    <a:latin typeface="+mj-lt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.10%+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.20%+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.40%=100.18%</m:t>
                              </m:r>
                            </m:e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=4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" y="2751638"/>
                <a:ext cx="9134362" cy="2591094"/>
              </a:xfrm>
              <a:prstGeom prst="rect">
                <a:avLst/>
              </a:prstGeom>
              <a:blipFill rotWithShape="1">
                <a:blip r:embed="rId2"/>
                <a:stretch>
                  <a:fillRect l="-1135" t="-706" r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2125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Malgun Gothic</vt:lpstr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Chuyên đề 1:  HỆ PHƯƠNG TRÌNH BẬC NHẤT BA ẨN VÀ ỨNG DỤNG</dc:title>
  <dc:creator>Mr Phong</dc:creator>
  <cp:lastModifiedBy>thinkpad</cp:lastModifiedBy>
  <cp:revision>127</cp:revision>
  <dcterms:created xsi:type="dcterms:W3CDTF">2022-11-11T05:49:40Z</dcterms:created>
  <dcterms:modified xsi:type="dcterms:W3CDTF">2022-11-23T02:52:37Z</dcterms:modified>
</cp:coreProperties>
</file>